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16"/>
  </p:notesMasterIdLst>
  <p:sldIdLst>
    <p:sldId id="256" r:id="rId2"/>
    <p:sldId id="258" r:id="rId3"/>
    <p:sldId id="263" r:id="rId4"/>
    <p:sldId id="264" r:id="rId5"/>
    <p:sldId id="265" r:id="rId6"/>
    <p:sldId id="266" r:id="rId7"/>
    <p:sldId id="267" r:id="rId8"/>
    <p:sldId id="268" r:id="rId9"/>
    <p:sldId id="269" r:id="rId10"/>
    <p:sldId id="270" r:id="rId11"/>
    <p:sldId id="271" r:id="rId12"/>
    <p:sldId id="272" r:id="rId13"/>
    <p:sldId id="273" r:id="rId14"/>
    <p:sldId id="26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A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4/5/13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4/5/13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4/5/13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4/5/13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4/5/13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1143000" y="1837211"/>
            <a:ext cx="7772400" cy="1470025"/>
          </a:xfrm>
        </p:spPr>
        <p:txBody>
          <a:bodyPr>
            <a:normAutofit/>
          </a:bodyPr>
          <a:lstStyle/>
          <a:p>
            <a:pPr algn="l"/>
            <a:r>
              <a:rPr lang="en-US" sz="3400" b="1" spc="-150" dirty="0" smtClean="0">
                <a:latin typeface="Arial"/>
                <a:cs typeface="Arial"/>
              </a:rPr>
              <a:t>CONDUITES</a:t>
            </a:r>
            <a:r>
              <a:rPr lang="en-US" sz="3400" b="1" dirty="0" smtClean="0">
                <a:latin typeface="Arial"/>
                <a:cs typeface="Arial"/>
              </a:rPr>
              <a:t> </a:t>
            </a:r>
            <a:r>
              <a:rPr lang="en-US" sz="3400" b="1" spc="-150" dirty="0" smtClean="0">
                <a:latin typeface="Arial"/>
                <a:cs typeface="Arial"/>
              </a:rPr>
              <a:t>S</a:t>
            </a:r>
            <a:r>
              <a:rPr lang="en-US" sz="3400" b="1" dirty="0" smtClean="0">
                <a:latin typeface="Arial"/>
                <a:cs typeface="Arial"/>
              </a:rPr>
              <a:t>UI</a:t>
            </a:r>
            <a:r>
              <a:rPr lang="en-US" sz="3400" b="1" spc="-150" dirty="0" smtClean="0">
                <a:latin typeface="Arial"/>
                <a:cs typeface="Arial"/>
              </a:rPr>
              <a:t>CIDAIRES</a:t>
            </a:r>
            <a:br>
              <a:rPr lang="en-US" sz="3400" b="1" spc="-150" dirty="0" smtClean="0">
                <a:latin typeface="Arial"/>
                <a:cs typeface="Arial"/>
              </a:rPr>
            </a:br>
            <a:r>
              <a:rPr lang="en-US" sz="3400" b="1" spc="-150" dirty="0" smtClean="0">
                <a:latin typeface="Arial"/>
                <a:cs typeface="Arial"/>
              </a:rPr>
              <a:t>&amp; RAPPORT SUBJECTIF AU TRAVAIL</a:t>
            </a:r>
            <a:endParaRPr lang="en-US" sz="3400" b="1" spc="-150" dirty="0">
              <a:latin typeface="Arial"/>
              <a:cs typeface="Arial"/>
            </a:endParaRPr>
          </a:p>
        </p:txBody>
      </p:sp>
      <p:sp>
        <p:nvSpPr>
          <p:cNvPr id="3" name="Subtitle 2"/>
          <p:cNvSpPr>
            <a:spLocks noGrp="1"/>
          </p:cNvSpPr>
          <p:nvPr>
            <p:ph type="subTitle" idx="1"/>
          </p:nvPr>
        </p:nvSpPr>
        <p:spPr>
          <a:xfrm>
            <a:off x="1186212" y="3094511"/>
            <a:ext cx="3233388" cy="723900"/>
          </a:xfrm>
        </p:spPr>
        <p:txBody>
          <a:bodyPr>
            <a:noAutofit/>
          </a:bodyPr>
          <a:lstStyle/>
          <a:p>
            <a:pPr algn="l">
              <a:lnSpc>
                <a:spcPct val="80000"/>
              </a:lnSpc>
            </a:pPr>
            <a:r>
              <a:rPr lang="fr-FR" sz="1800" b="1" dirty="0" smtClean="0">
                <a:solidFill>
                  <a:srgbClr val="AA0000"/>
                </a:solidFill>
                <a:latin typeface="Arial"/>
                <a:cs typeface="Arial"/>
              </a:rPr>
              <a:t>Dr Marie-Pierre </a:t>
            </a:r>
            <a:r>
              <a:rPr lang="fr-FR" sz="1800" b="1" dirty="0" err="1" smtClean="0">
                <a:solidFill>
                  <a:srgbClr val="AA0000"/>
                </a:solidFill>
                <a:latin typeface="Arial"/>
                <a:cs typeface="Arial"/>
              </a:rPr>
              <a:t>Guiho-Bailly</a:t>
            </a:r>
            <a:r>
              <a:rPr lang="fr-FR" sz="1400" b="1" dirty="0" smtClean="0">
                <a:solidFill>
                  <a:srgbClr val="AA0000"/>
                </a:solidFill>
                <a:latin typeface="Arial"/>
                <a:cs typeface="Arial"/>
              </a:rPr>
              <a:t/>
            </a:r>
            <a:br>
              <a:rPr lang="fr-FR" sz="1400" b="1" dirty="0" smtClean="0">
                <a:solidFill>
                  <a:srgbClr val="AA0000"/>
                </a:solidFill>
                <a:latin typeface="Arial"/>
                <a:cs typeface="Arial"/>
              </a:rPr>
            </a:br>
            <a:r>
              <a:rPr lang="fr-FR" sz="1400" b="1" dirty="0" smtClean="0">
                <a:solidFill>
                  <a:schemeClr val="tx1">
                    <a:lumMod val="95000"/>
                    <a:lumOff val="5000"/>
                  </a:schemeClr>
                </a:solidFill>
                <a:latin typeface="Arial"/>
                <a:cs typeface="Arial"/>
              </a:rPr>
              <a:t>Psychiatre, Praticien attaché</a:t>
            </a:r>
          </a:p>
        </p:txBody>
      </p:sp>
      <p:sp>
        <p:nvSpPr>
          <p:cNvPr id="6" name="Subtitle 2"/>
          <p:cNvSpPr txBox="1">
            <a:spLocks/>
          </p:cNvSpPr>
          <p:nvPr/>
        </p:nvSpPr>
        <p:spPr>
          <a:xfrm>
            <a:off x="4386612" y="3090055"/>
            <a:ext cx="3233388" cy="723900"/>
          </a:xfrm>
          <a:prstGeom prst="rect">
            <a:avLst/>
          </a:prstGeom>
        </p:spPr>
        <p:txBody>
          <a:bodyPr vert="horz" lIns="91440" tIns="45720" rIns="91440" bIns="45720" rtlCol="0">
            <a:noAutofit/>
          </a:bodyPr>
          <a:lstStyle/>
          <a:p>
            <a:pPr>
              <a:lnSpc>
                <a:spcPct val="80000"/>
              </a:lnSpc>
            </a:pPr>
            <a:r>
              <a:rPr lang="fr-FR" b="1" dirty="0" smtClean="0">
                <a:solidFill>
                  <a:srgbClr val="AA0000"/>
                </a:solidFill>
                <a:latin typeface="Arial"/>
                <a:cs typeface="Arial"/>
              </a:rPr>
              <a:t>Angélique Ragot</a:t>
            </a:r>
            <a:endParaRPr lang="fr-FR" sz="1400" b="1" dirty="0" smtClean="0">
              <a:solidFill>
                <a:srgbClr val="AA0000"/>
              </a:solidFill>
              <a:latin typeface="Arial"/>
              <a:cs typeface="Arial"/>
            </a:endParaRPr>
          </a:p>
          <a:p>
            <a:pPr>
              <a:lnSpc>
                <a:spcPct val="80000"/>
              </a:lnSpc>
            </a:pPr>
            <a:r>
              <a:rPr lang="fr-FR" sz="1400" b="1" dirty="0" smtClean="0">
                <a:solidFill>
                  <a:schemeClr val="tx1">
                    <a:lumMod val="95000"/>
                    <a:lumOff val="5000"/>
                  </a:schemeClr>
                </a:solidFill>
                <a:latin typeface="Arial"/>
                <a:cs typeface="Arial"/>
              </a:rPr>
              <a:t>Interne en Psychiatrie</a:t>
            </a:r>
            <a:endParaRPr lang="fr-FR" sz="1400" b="1" dirty="0">
              <a:solidFill>
                <a:srgbClr val="AA0000"/>
              </a:solidFill>
              <a:latin typeface="Arial"/>
              <a:cs typeface="Arial"/>
            </a:endParaRPr>
          </a:p>
        </p:txBody>
      </p:sp>
      <p:sp>
        <p:nvSpPr>
          <p:cNvPr id="7" name="Subtitle 2"/>
          <p:cNvSpPr txBox="1">
            <a:spLocks/>
          </p:cNvSpPr>
          <p:nvPr/>
        </p:nvSpPr>
        <p:spPr>
          <a:xfrm>
            <a:off x="1186212" y="3666011"/>
            <a:ext cx="5214588" cy="723900"/>
          </a:xfrm>
          <a:prstGeom prst="rect">
            <a:avLst/>
          </a:prstGeom>
        </p:spPr>
        <p:txBody>
          <a:bodyPr vert="horz" lIns="91440" tIns="45720" rIns="91440" bIns="45720" rtlCol="0">
            <a:noAutofit/>
          </a:bodyPr>
          <a:lstStyle/>
          <a:p>
            <a:pPr>
              <a:lnSpc>
                <a:spcPct val="80000"/>
              </a:lnSpc>
            </a:pPr>
            <a:r>
              <a:rPr lang="fr-FR" sz="1300" b="1" dirty="0" smtClean="0">
                <a:solidFill>
                  <a:srgbClr val="AA0000"/>
                </a:solidFill>
                <a:latin typeface="Arial"/>
                <a:cs typeface="Arial"/>
              </a:rPr>
              <a:t>Médecine E - CHU d’ANGERS - L.E.E.S.T</a:t>
            </a:r>
          </a:p>
          <a:p>
            <a:pPr>
              <a:lnSpc>
                <a:spcPct val="80000"/>
              </a:lnSpc>
            </a:pPr>
            <a:r>
              <a:rPr lang="fr-FR" sz="1300" b="1" dirty="0" smtClean="0">
                <a:solidFill>
                  <a:schemeClr val="tx1">
                    <a:lumMod val="95000"/>
                    <a:lumOff val="5000"/>
                  </a:schemeClr>
                </a:solidFill>
                <a:latin typeface="Arial"/>
                <a:cs typeface="Arial"/>
              </a:rPr>
              <a:t>(Laboratoire d’ergonomie et d’épidémiologie en santé au travail)</a:t>
            </a:r>
          </a:p>
          <a:p>
            <a:pPr>
              <a:lnSpc>
                <a:spcPct val="80000"/>
              </a:lnSpc>
            </a:pPr>
            <a:endParaRPr lang="fr-FR" sz="1300" b="1" dirty="0" smtClean="0">
              <a:solidFill>
                <a:srgbClr val="AA0000"/>
              </a:solidFill>
              <a:latin typeface="Arial"/>
              <a:cs typeface="Arial"/>
            </a:endParaRPr>
          </a:p>
          <a:p>
            <a:pPr>
              <a:lnSpc>
                <a:spcPct val="80000"/>
              </a:lnSpc>
            </a:pPr>
            <a:endParaRPr lang="fr-FR" sz="1300" b="1" dirty="0">
              <a:solidFill>
                <a:srgbClr val="AA0000"/>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par>
                          <p:cTn id="22" fill="hold">
                            <p:stCondLst>
                              <p:cond delay="4000"/>
                            </p:stCondLst>
                            <p:childTnLst>
                              <p:par>
                                <p:cTn id="23" presetID="10" presetClass="entr" presetSubtype="0" fill="hold" grpId="0" nodeType="after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par>
                          <p:cTn id="26" fill="hold">
                            <p:stCondLst>
                              <p:cond delay="4500"/>
                            </p:stCondLst>
                            <p:childTnLst>
                              <p:par>
                                <p:cTn id="27" presetID="10" presetClass="entr" presetSubtype="0" fill="hold" grpId="0" nodeType="after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fade">
                                      <p:cBhvr>
                                        <p:cTn id="33"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P spid="7"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AU TRAVAIL, SUICIDE ET TRAVAIL:</a:t>
            </a:r>
            <a:b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 PHÉNOMÈNE RÉCENT ?</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00"/>
            <a:ext cx="8229600" cy="4724370"/>
          </a:xfrm>
          <a:prstGeom prst="rect">
            <a:avLst/>
          </a:prstGeom>
          <a:noFill/>
        </p:spPr>
        <p:txBody>
          <a:bodyPr wrap="square" rtlCol="0">
            <a:noAutofit/>
          </a:bodyPr>
          <a:lstStyle/>
          <a:p>
            <a:pPr marL="457200" indent="-457200">
              <a:lnSpc>
                <a:spcPct val="90000"/>
              </a:lnSpc>
              <a:spcAft>
                <a:spcPts val="1500"/>
              </a:spcAft>
              <a:buClr>
                <a:srgbClr val="AA0000"/>
              </a:buClr>
              <a:buFont typeface="Wingdings" charset="2"/>
              <a:buChar char="ü"/>
            </a:pPr>
            <a:r>
              <a:rPr lang="fr-FR" dirty="0" smtClean="0">
                <a:latin typeface="Arial"/>
                <a:cs typeface="Arial"/>
              </a:rPr>
              <a:t>Suicides </a:t>
            </a:r>
            <a:r>
              <a:rPr lang="fr-FR" dirty="0" smtClean="0">
                <a:latin typeface="Arial"/>
                <a:cs typeface="Arial"/>
              </a:rPr>
              <a:t>et TS </a:t>
            </a:r>
            <a:r>
              <a:rPr lang="fr-FR" b="1" dirty="0" smtClean="0">
                <a:latin typeface="Arial"/>
                <a:cs typeface="Arial"/>
              </a:rPr>
              <a:t>sur les lieux de travail</a:t>
            </a:r>
            <a:r>
              <a:rPr lang="fr-FR" dirty="0" smtClean="0">
                <a:latin typeface="Arial"/>
                <a:cs typeface="Arial"/>
              </a:rPr>
              <a:t> semblent être apparus dans les pays occidentaux au cours de </a:t>
            </a:r>
            <a:r>
              <a:rPr lang="fr-FR" b="1" dirty="0" smtClean="0">
                <a:latin typeface="Arial"/>
                <a:cs typeface="Arial"/>
              </a:rPr>
              <a:t>années 1990 </a:t>
            </a:r>
            <a:r>
              <a:rPr lang="fr-FR" i="1" dirty="0" smtClean="0">
                <a:latin typeface="Arial"/>
                <a:cs typeface="Arial"/>
              </a:rPr>
              <a:t>(</a:t>
            </a:r>
            <a:r>
              <a:rPr lang="fr-FR" i="1" dirty="0" err="1" smtClean="0">
                <a:latin typeface="Arial"/>
                <a:cs typeface="Arial"/>
              </a:rPr>
              <a:t>Dejours</a:t>
            </a:r>
            <a:r>
              <a:rPr lang="fr-FR" i="1" dirty="0" smtClean="0">
                <a:latin typeface="Arial"/>
                <a:cs typeface="Arial"/>
              </a:rPr>
              <a:t>, Bègue, Suicide et Travail: Que faire?, PUF, 2009)</a:t>
            </a:r>
          </a:p>
          <a:p>
            <a:pPr marL="457200" indent="-457200">
              <a:lnSpc>
                <a:spcPct val="90000"/>
              </a:lnSpc>
              <a:spcAft>
                <a:spcPts val="1500"/>
              </a:spcAft>
              <a:buClr>
                <a:srgbClr val="AA0000"/>
              </a:buClr>
              <a:buFont typeface="Wingdings" charset="2"/>
              <a:buChar char="ü"/>
            </a:pPr>
            <a:r>
              <a:rPr lang="fr-FR" dirty="0" smtClean="0">
                <a:latin typeface="Arial"/>
                <a:cs typeface="Arial"/>
              </a:rPr>
              <a:t>Auparavant : dans le secteur agricole (salariés, puis petits exploitants – lieu de vie/lieu de travail)</a:t>
            </a:r>
          </a:p>
          <a:p>
            <a:pPr marL="457200" indent="-457200">
              <a:lnSpc>
                <a:spcPct val="90000"/>
              </a:lnSpc>
              <a:spcAft>
                <a:spcPts val="1500"/>
              </a:spcAft>
              <a:buClr>
                <a:srgbClr val="AA0000"/>
              </a:buClr>
              <a:buFont typeface="Wingdings" charset="2"/>
              <a:buChar char="ü"/>
            </a:pPr>
            <a:r>
              <a:rPr lang="fr-FR" dirty="0" smtClean="0">
                <a:latin typeface="Arial"/>
                <a:cs typeface="Arial"/>
              </a:rPr>
              <a:t>Puis : industrie, BTP, secteur bancaire et assurances, Hôpitaux, Médico-social, établissements scolaires...: </a:t>
            </a:r>
            <a:r>
              <a:rPr lang="fr-FR" b="1" dirty="0" smtClean="0">
                <a:latin typeface="Arial"/>
                <a:cs typeface="Arial"/>
              </a:rPr>
              <a:t>l’alerte sans écho des médecins du travail</a:t>
            </a:r>
          </a:p>
          <a:p>
            <a:pPr marL="457200" indent="-457200">
              <a:lnSpc>
                <a:spcPct val="90000"/>
              </a:lnSpc>
              <a:spcAft>
                <a:spcPts val="1500"/>
              </a:spcAft>
              <a:buClr>
                <a:srgbClr val="AA0000"/>
              </a:buClr>
              <a:buFont typeface="Wingdings" charset="2"/>
              <a:buChar char="ü"/>
            </a:pPr>
            <a:r>
              <a:rPr lang="fr-FR" b="1" dirty="0" smtClean="0">
                <a:latin typeface="Arial"/>
                <a:cs typeface="Arial"/>
              </a:rPr>
              <a:t>Médiatisation depuis 2007: </a:t>
            </a:r>
            <a:r>
              <a:rPr lang="fr-FR" dirty="0" smtClean="0">
                <a:latin typeface="Arial"/>
                <a:cs typeface="Arial"/>
              </a:rPr>
              <a:t>suicides enregistrés chez Renault, Peugeot, EDF, Telecom,..</a:t>
            </a:r>
          </a:p>
          <a:p>
            <a:pPr marL="457200" indent="-457200">
              <a:lnSpc>
                <a:spcPct val="90000"/>
              </a:lnSpc>
              <a:spcAft>
                <a:spcPts val="1500"/>
              </a:spcAft>
              <a:buClr>
                <a:srgbClr val="AA0000"/>
              </a:buClr>
              <a:buFont typeface="Wingdings" charset="2"/>
              <a:buChar char="ü"/>
            </a:pPr>
            <a:r>
              <a:rPr lang="fr-FR" b="1" dirty="0" smtClean="0">
                <a:latin typeface="Arial"/>
                <a:cs typeface="Arial"/>
              </a:rPr>
              <a:t>Premières reconnaissances en accident du travail</a:t>
            </a:r>
            <a:endParaRPr lang="fr-FR" dirty="0" smtClean="0">
              <a:latin typeface="Arial"/>
              <a:cs typeface="Arial"/>
            </a:endParaRPr>
          </a:p>
          <a:p>
            <a:pPr>
              <a:lnSpc>
                <a:spcPct val="90000"/>
              </a:lnSpc>
              <a:spcAft>
                <a:spcPts val="1500"/>
              </a:spcAft>
              <a:buClr>
                <a:srgbClr val="AA0000"/>
              </a:buClr>
            </a:pPr>
            <a:r>
              <a:rPr lang="fr-FR" b="1" dirty="0" smtClean="0">
                <a:solidFill>
                  <a:srgbClr val="AA0000"/>
                </a:solidFill>
                <a:latin typeface="Arial"/>
                <a:cs typeface="Arial"/>
              </a:rPr>
              <a:t>l’interrogation sur les évolutions du monde du travail (nouvelles</a:t>
            </a:r>
            <a:br>
              <a:rPr lang="fr-FR" b="1" dirty="0" smtClean="0">
                <a:solidFill>
                  <a:srgbClr val="AA0000"/>
                </a:solidFill>
                <a:latin typeface="Arial"/>
                <a:cs typeface="Arial"/>
              </a:rPr>
            </a:br>
            <a:r>
              <a:rPr lang="fr-FR" b="1" dirty="0" smtClean="0">
                <a:solidFill>
                  <a:srgbClr val="AA0000"/>
                </a:solidFill>
                <a:latin typeface="Arial"/>
                <a:cs typeface="Arial"/>
              </a:rPr>
              <a:t>technologies, intensification du travail </a:t>
            </a:r>
            <a:r>
              <a:rPr lang="fr-FR" i="1" dirty="0" smtClean="0">
                <a:solidFill>
                  <a:srgbClr val="AA0000"/>
                </a:solidFill>
                <a:latin typeface="Arial"/>
                <a:cs typeface="Arial"/>
              </a:rPr>
              <a:t>(</a:t>
            </a:r>
            <a:r>
              <a:rPr lang="fr-FR" i="1" dirty="0" err="1" smtClean="0">
                <a:solidFill>
                  <a:srgbClr val="AA0000"/>
                </a:solidFill>
                <a:latin typeface="Arial"/>
                <a:cs typeface="Arial"/>
              </a:rPr>
              <a:t>M.Gollac</a:t>
            </a:r>
            <a:r>
              <a:rPr lang="fr-FR" i="1" dirty="0" smtClean="0">
                <a:solidFill>
                  <a:srgbClr val="AA0000"/>
                </a:solidFill>
                <a:latin typeface="Arial"/>
                <a:cs typeface="Arial"/>
              </a:rPr>
              <a:t>, </a:t>
            </a:r>
            <a:r>
              <a:rPr lang="fr-FR" i="1" dirty="0" err="1" smtClean="0">
                <a:solidFill>
                  <a:srgbClr val="AA0000"/>
                </a:solidFill>
                <a:latin typeface="Arial"/>
                <a:cs typeface="Arial"/>
              </a:rPr>
              <a:t>S.Volkoff</a:t>
            </a:r>
            <a:r>
              <a:rPr lang="fr-FR" i="1" dirty="0" smtClean="0">
                <a:solidFill>
                  <a:srgbClr val="AA0000"/>
                </a:solidFill>
                <a:latin typeface="Arial"/>
                <a:cs typeface="Arial"/>
              </a:rPr>
              <a:t>) </a:t>
            </a:r>
            <a:r>
              <a:rPr lang="fr-FR" b="1" dirty="0" smtClean="0">
                <a:solidFill>
                  <a:srgbClr val="AA0000"/>
                </a:solidFill>
                <a:latin typeface="Arial"/>
                <a:cs typeface="Arial"/>
              </a:rPr>
              <a:t>précarité</a:t>
            </a:r>
            <a:br>
              <a:rPr lang="fr-FR" b="1" dirty="0" smtClean="0">
                <a:solidFill>
                  <a:srgbClr val="AA0000"/>
                </a:solidFill>
                <a:latin typeface="Arial"/>
                <a:cs typeface="Arial"/>
              </a:rPr>
            </a:br>
            <a:r>
              <a:rPr lang="fr-FR" b="1" dirty="0" smtClean="0">
                <a:solidFill>
                  <a:srgbClr val="AA0000"/>
                </a:solidFill>
                <a:latin typeface="Arial"/>
                <a:cs typeface="Arial"/>
              </a:rPr>
              <a:t>objective, précarisation subjective </a:t>
            </a:r>
            <a:r>
              <a:rPr lang="fr-FR" i="1" dirty="0" smtClean="0">
                <a:solidFill>
                  <a:srgbClr val="AA0000"/>
                </a:solidFill>
                <a:latin typeface="Arial"/>
                <a:cs typeface="Arial"/>
              </a:rPr>
              <a:t>(</a:t>
            </a:r>
            <a:r>
              <a:rPr lang="fr-FR" i="1" dirty="0" err="1" smtClean="0">
                <a:solidFill>
                  <a:srgbClr val="AA0000"/>
                </a:solidFill>
                <a:latin typeface="Arial"/>
                <a:cs typeface="Arial"/>
              </a:rPr>
              <a:t>D.Linhart</a:t>
            </a:r>
            <a:r>
              <a:rPr lang="fr-FR" i="1" dirty="0" smtClean="0">
                <a:solidFill>
                  <a:srgbClr val="AA0000"/>
                </a:solidFill>
                <a:latin typeface="Arial"/>
                <a:cs typeface="Arial"/>
              </a:rPr>
              <a:t>)</a:t>
            </a:r>
            <a:r>
              <a:rPr lang="fr-FR" b="1" dirty="0" smtClean="0">
                <a:solidFill>
                  <a:srgbClr val="AA0000"/>
                </a:solidFill>
                <a:latin typeface="Arial"/>
                <a:cs typeface="Arial"/>
              </a:rPr>
              <a:t>,</a:t>
            </a:r>
            <a:br>
              <a:rPr lang="fr-FR" b="1" dirty="0" smtClean="0">
                <a:solidFill>
                  <a:srgbClr val="AA0000"/>
                </a:solidFill>
                <a:latin typeface="Arial"/>
                <a:cs typeface="Arial"/>
              </a:rPr>
            </a:br>
            <a:r>
              <a:rPr lang="fr-FR" b="1" dirty="0" smtClean="0">
                <a:solidFill>
                  <a:srgbClr val="AA0000"/>
                </a:solidFill>
                <a:latin typeface="Arial"/>
                <a:cs typeface="Arial"/>
              </a:rPr>
              <a:t>techniques managériales… )</a:t>
            </a:r>
          </a:p>
          <a:p>
            <a:pPr>
              <a:lnSpc>
                <a:spcPct val="90000"/>
              </a:lnSpc>
              <a:spcAft>
                <a:spcPts val="1500"/>
              </a:spcAft>
              <a:buClr>
                <a:srgbClr val="AA0000"/>
              </a:buClr>
              <a:buFont typeface="Wingdings" charset="2"/>
              <a:buChar char="ü"/>
            </a:pPr>
            <a:endParaRPr lang="fr-FR"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305800" cy="1143000"/>
          </a:xfrm>
        </p:spPr>
        <p:txBody>
          <a:bodyPr wrap="square">
            <a:noAutofit/>
          </a:bodyPr>
          <a:lstStyle/>
          <a:p>
            <a:pPr algn="l"/>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AU TRAVAIL, SUICIDE ET TRAVAIL:</a:t>
            </a:r>
            <a:b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 PHÉNOMÈNE FRÉQUENT ? (1)</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143000"/>
            <a:ext cx="8229600" cy="4724370"/>
          </a:xfrm>
          <a:prstGeom prst="rect">
            <a:avLst/>
          </a:prstGeom>
          <a:noFill/>
        </p:spPr>
        <p:txBody>
          <a:bodyPr wrap="square" rtlCol="0">
            <a:noAutofit/>
          </a:bodyPr>
          <a:lstStyle/>
          <a:p>
            <a:pPr>
              <a:lnSpc>
                <a:spcPct val="90000"/>
              </a:lnSpc>
              <a:spcAft>
                <a:spcPts val="1500"/>
              </a:spcAft>
              <a:buClr>
                <a:srgbClr val="AA0000"/>
              </a:buClr>
            </a:pPr>
            <a:r>
              <a:rPr lang="fr-FR" sz="2400" b="1" dirty="0" smtClean="0">
                <a:solidFill>
                  <a:schemeClr val="tx2">
                    <a:lumMod val="60000"/>
                    <a:lumOff val="40000"/>
                  </a:schemeClr>
                </a:solidFill>
                <a:latin typeface="Arial"/>
                <a:cs typeface="Arial"/>
              </a:rPr>
              <a:t>EPIDEMIOLOGIE:</a:t>
            </a:r>
            <a:r>
              <a:rPr lang="fr-FR" sz="1700" b="1" dirty="0" smtClean="0">
                <a:solidFill>
                  <a:schemeClr val="tx2">
                    <a:lumMod val="60000"/>
                    <a:lumOff val="40000"/>
                  </a:schemeClr>
                </a:solidFill>
                <a:latin typeface="Arial"/>
                <a:cs typeface="Arial"/>
              </a:rPr>
              <a:t/>
            </a:r>
            <a:br>
              <a:rPr lang="fr-FR" sz="1700" b="1" dirty="0" smtClean="0">
                <a:solidFill>
                  <a:schemeClr val="tx2">
                    <a:lumMod val="60000"/>
                    <a:lumOff val="40000"/>
                  </a:schemeClr>
                </a:solidFill>
                <a:latin typeface="Arial"/>
                <a:cs typeface="Arial"/>
              </a:rPr>
            </a:br>
            <a:r>
              <a:rPr lang="fr-FR" sz="1700" b="1" dirty="0" smtClean="0">
                <a:latin typeface="Arial"/>
                <a:cs typeface="Arial"/>
              </a:rPr>
              <a:t>Des données imprécises et contestées: Peu d’études, de faible valeur épidémiologique (faible échantillon)</a:t>
            </a:r>
          </a:p>
          <a:p>
            <a:pPr marL="457200" indent="-457200">
              <a:lnSpc>
                <a:spcPct val="90000"/>
              </a:lnSpc>
              <a:spcAft>
                <a:spcPts val="500"/>
              </a:spcAft>
              <a:buClr>
                <a:srgbClr val="AA0000"/>
              </a:buClr>
              <a:buFont typeface="Wingdings" charset="2"/>
              <a:buChar char="ü"/>
            </a:pPr>
            <a:r>
              <a:rPr lang="fr-FR" sz="1700" b="1" dirty="0" smtClean="0">
                <a:latin typeface="Arial"/>
                <a:cs typeface="Arial"/>
              </a:rPr>
              <a:t>ORS en Bourgogne (1999-2000) auprès </a:t>
            </a:r>
            <a:r>
              <a:rPr lang="fr-FR" sz="1700" b="1" dirty="0" smtClean="0">
                <a:latin typeface="Arial"/>
                <a:cs typeface="Arial"/>
              </a:rPr>
              <a:t>médecins </a:t>
            </a:r>
            <a:r>
              <a:rPr lang="fr-FR" sz="1700" b="1" dirty="0" smtClean="0">
                <a:latin typeface="Arial"/>
                <a:cs typeface="Arial"/>
              </a:rPr>
              <a:t>du travail (Besse, </a:t>
            </a:r>
            <a:r>
              <a:rPr lang="fr-FR" sz="1700" b="1" dirty="0" err="1" smtClean="0">
                <a:latin typeface="Arial"/>
                <a:cs typeface="Arial"/>
              </a:rPr>
              <a:t>Foglia</a:t>
            </a:r>
            <a:r>
              <a:rPr lang="fr-FR" sz="1700" b="1" dirty="0" smtClean="0">
                <a:latin typeface="Arial"/>
                <a:cs typeface="Arial"/>
              </a:rPr>
              <a:t>) : prospectif sur un an (suicides et TS connus des </a:t>
            </a:r>
            <a:r>
              <a:rPr lang="fr-FR" sz="1700" b="1" dirty="0" smtClean="0">
                <a:latin typeface="Arial"/>
                <a:cs typeface="Arial"/>
              </a:rPr>
              <a:t>médecins </a:t>
            </a:r>
            <a:r>
              <a:rPr lang="fr-FR" sz="1700" b="1" dirty="0" smtClean="0">
                <a:latin typeface="Arial"/>
                <a:cs typeface="Arial"/>
              </a:rPr>
              <a:t>du travail et recherche des facteurs professionnels)</a:t>
            </a:r>
          </a:p>
          <a:p>
            <a:pPr marL="914400" lvl="1" indent="-457200">
              <a:lnSpc>
                <a:spcPct val="90000"/>
              </a:lnSpc>
              <a:buClr>
                <a:srgbClr val="AA0000"/>
              </a:buClr>
              <a:buFont typeface="Arial"/>
              <a:buChar char="•"/>
            </a:pPr>
            <a:r>
              <a:rPr lang="fr-FR" sz="1700" dirty="0" smtClean="0">
                <a:latin typeface="Arial"/>
                <a:cs typeface="Arial"/>
              </a:rPr>
              <a:t>104 </a:t>
            </a:r>
            <a:r>
              <a:rPr lang="fr-FR" sz="1700" dirty="0" smtClean="0">
                <a:latin typeface="Arial"/>
                <a:cs typeface="Arial"/>
              </a:rPr>
              <a:t>médecins/165 </a:t>
            </a:r>
            <a:r>
              <a:rPr lang="fr-FR" sz="1700" dirty="0" smtClean="0">
                <a:latin typeface="Arial"/>
                <a:cs typeface="Arial"/>
              </a:rPr>
              <a:t>gestes suicidaires</a:t>
            </a:r>
          </a:p>
          <a:p>
            <a:pPr marL="914400" lvl="1" indent="-457200">
              <a:lnSpc>
                <a:spcPct val="90000"/>
              </a:lnSpc>
              <a:buClr>
                <a:srgbClr val="AA0000"/>
              </a:buClr>
              <a:buFont typeface="Arial"/>
              <a:buChar char="•"/>
            </a:pPr>
            <a:r>
              <a:rPr lang="fr-FR" sz="1700" dirty="0" smtClean="0">
                <a:latin typeface="Arial"/>
                <a:cs typeface="Arial"/>
              </a:rPr>
              <a:t>motif professionnel évoqué par</a:t>
            </a:r>
            <a:r>
              <a:rPr lang="fr-FR" sz="1700" dirty="0" smtClean="0">
                <a:latin typeface="Arial"/>
                <a:cs typeface="Arial"/>
              </a:rPr>
              <a:t> le salarié </a:t>
            </a:r>
            <a:r>
              <a:rPr lang="fr-FR" sz="1700" dirty="0" smtClean="0">
                <a:latin typeface="Arial"/>
                <a:cs typeface="Arial"/>
              </a:rPr>
              <a:t>dans un cas sur 4</a:t>
            </a:r>
          </a:p>
          <a:p>
            <a:pPr marL="914400" lvl="1" indent="-457200">
              <a:lnSpc>
                <a:spcPct val="90000"/>
              </a:lnSpc>
              <a:buClr>
                <a:srgbClr val="AA0000"/>
              </a:buClr>
              <a:buFont typeface="Arial"/>
              <a:buChar char="•"/>
            </a:pPr>
            <a:r>
              <a:rPr lang="fr-FR" sz="1700" dirty="0" smtClean="0">
                <a:latin typeface="Arial"/>
                <a:cs typeface="Arial"/>
              </a:rPr>
              <a:t>problèmes de relations à autrui </a:t>
            </a:r>
            <a:r>
              <a:rPr lang="fr-FR" sz="1700" dirty="0" smtClean="0">
                <a:latin typeface="Arial"/>
                <a:cs typeface="Arial"/>
              </a:rPr>
              <a:t>plut</a:t>
            </a:r>
            <a:r>
              <a:rPr lang="fr-FR" sz="1700" dirty="0" smtClean="0">
                <a:latin typeface="Arial"/>
                <a:cs typeface="Arial"/>
              </a:rPr>
              <a:t>ô</a:t>
            </a:r>
            <a:r>
              <a:rPr lang="fr-FR" sz="1700" dirty="0" smtClean="0">
                <a:latin typeface="Arial"/>
                <a:cs typeface="Arial"/>
              </a:rPr>
              <a:t>t </a:t>
            </a:r>
            <a:r>
              <a:rPr lang="fr-FR" sz="1700" dirty="0" smtClean="0">
                <a:latin typeface="Arial"/>
                <a:cs typeface="Arial"/>
              </a:rPr>
              <a:t>que</a:t>
            </a:r>
            <a:r>
              <a:rPr lang="fr-FR" sz="1700" dirty="0" smtClean="0">
                <a:latin typeface="Arial"/>
                <a:cs typeface="Arial"/>
              </a:rPr>
              <a:t> les contraintes </a:t>
            </a:r>
            <a:r>
              <a:rPr lang="fr-FR" sz="1700" dirty="0" smtClean="0">
                <a:latin typeface="Arial"/>
                <a:cs typeface="Arial"/>
              </a:rPr>
              <a:t>physiques </a:t>
            </a:r>
          </a:p>
          <a:p>
            <a:pPr marL="914400" lvl="1" indent="-457200">
              <a:lnSpc>
                <a:spcPct val="90000"/>
              </a:lnSpc>
              <a:buClr>
                <a:srgbClr val="AA0000"/>
              </a:buClr>
              <a:buFont typeface="Arial"/>
              <a:buChar char="•"/>
            </a:pPr>
            <a:r>
              <a:rPr lang="fr-FR" sz="1700" dirty="0" smtClean="0">
                <a:latin typeface="Arial"/>
                <a:cs typeface="Arial"/>
              </a:rPr>
              <a:t>Plus fréquent chez CSP les moins qualifiées</a:t>
            </a:r>
          </a:p>
          <a:p>
            <a:pPr marL="914400" lvl="1" indent="-457200">
              <a:lnSpc>
                <a:spcPct val="90000"/>
              </a:lnSpc>
              <a:buClr>
                <a:srgbClr val="AA0000"/>
              </a:buClr>
            </a:pPr>
            <a:endParaRPr lang="fr-FR" sz="1700" dirty="0" smtClean="0">
              <a:latin typeface="Arial"/>
              <a:cs typeface="Arial"/>
            </a:endParaRPr>
          </a:p>
          <a:p>
            <a:pPr marL="457200" indent="-457200">
              <a:lnSpc>
                <a:spcPct val="90000"/>
              </a:lnSpc>
              <a:spcAft>
                <a:spcPts val="500"/>
              </a:spcAft>
              <a:buClr>
                <a:srgbClr val="AA0000"/>
              </a:buClr>
              <a:buFont typeface="Wingdings" charset="2"/>
              <a:buChar char="ü"/>
            </a:pPr>
            <a:r>
              <a:rPr lang="fr-FR" sz="1700" b="1" dirty="0" smtClean="0">
                <a:latin typeface="Arial"/>
                <a:cs typeface="Arial"/>
              </a:rPr>
              <a:t>IMRTMO de Basse Normandie (2000) auprès </a:t>
            </a:r>
            <a:r>
              <a:rPr lang="fr-FR" sz="1700" b="1" dirty="0" smtClean="0">
                <a:latin typeface="Arial"/>
                <a:cs typeface="Arial"/>
              </a:rPr>
              <a:t>médecins </a:t>
            </a:r>
            <a:r>
              <a:rPr lang="fr-FR" sz="1700" b="1" dirty="0" smtClean="0">
                <a:latin typeface="Arial"/>
                <a:cs typeface="Arial"/>
              </a:rPr>
              <a:t>du travail. (Gournay et al.): rétrospectif sur 5 ans</a:t>
            </a:r>
            <a:r>
              <a:rPr lang="fr-FR" sz="1700" dirty="0" smtClean="0">
                <a:latin typeface="Arial"/>
                <a:cs typeface="Arial"/>
              </a:rPr>
              <a:t> (TS et suicides liés au travail selon évaluation  du</a:t>
            </a:r>
            <a:r>
              <a:rPr lang="fr-FR" sz="1700" dirty="0" smtClean="0">
                <a:latin typeface="Arial"/>
                <a:cs typeface="Arial"/>
              </a:rPr>
              <a:t> </a:t>
            </a:r>
            <a:r>
              <a:rPr lang="fr-FR" sz="1700" dirty="0" smtClean="0">
                <a:latin typeface="Arial"/>
                <a:cs typeface="Arial"/>
              </a:rPr>
              <a:t>m</a:t>
            </a:r>
            <a:r>
              <a:rPr lang="fr-FR" sz="1700" dirty="0" smtClean="0">
                <a:latin typeface="Arial"/>
                <a:cs typeface="Arial"/>
              </a:rPr>
              <a:t>édecin du </a:t>
            </a:r>
            <a:r>
              <a:rPr lang="fr-FR" sz="1700" dirty="0" smtClean="0">
                <a:latin typeface="Arial"/>
                <a:cs typeface="Arial"/>
              </a:rPr>
              <a:t>travail)</a:t>
            </a:r>
          </a:p>
          <a:p>
            <a:pPr marL="914400" lvl="1" indent="-457200">
              <a:lnSpc>
                <a:spcPct val="90000"/>
              </a:lnSpc>
              <a:buClr>
                <a:srgbClr val="AA0000"/>
              </a:buClr>
              <a:buFont typeface="Arial"/>
              <a:buChar char="•"/>
            </a:pPr>
            <a:r>
              <a:rPr lang="fr-FR" sz="1700" dirty="0" smtClean="0">
                <a:latin typeface="Arial"/>
                <a:cs typeface="Arial"/>
              </a:rPr>
              <a:t>55 Médecins; 107 situations; 43 décès</a:t>
            </a:r>
          </a:p>
          <a:p>
            <a:pPr marL="914400" lvl="1" indent="-457200">
              <a:lnSpc>
                <a:spcPct val="90000"/>
              </a:lnSpc>
              <a:buClr>
                <a:srgbClr val="AA0000"/>
              </a:buClr>
              <a:buFont typeface="Arial"/>
              <a:buChar char="•"/>
            </a:pPr>
            <a:r>
              <a:rPr lang="fr-FR" sz="1700" dirty="0" smtClean="0">
                <a:latin typeface="Arial"/>
                <a:cs typeface="Arial"/>
              </a:rPr>
              <a:t>68% H; 30-50 ans; tous secteurs professionnels</a:t>
            </a:r>
          </a:p>
          <a:p>
            <a:pPr marL="914400" lvl="1" indent="-457200">
              <a:lnSpc>
                <a:spcPct val="90000"/>
              </a:lnSpc>
              <a:buClr>
                <a:srgbClr val="AA0000"/>
              </a:buClr>
              <a:buFont typeface="Arial"/>
              <a:buChar char="•"/>
            </a:pPr>
            <a:r>
              <a:rPr lang="fr-FR" sz="1700" dirty="0" smtClean="0">
                <a:latin typeface="Arial"/>
                <a:cs typeface="Arial"/>
              </a:rPr>
              <a:t>1 TS sur 5 sur lieu de travail; AMV (50%); pendaison(25%)</a:t>
            </a:r>
          </a:p>
          <a:p>
            <a:pPr marL="914400" lvl="1" indent="-457200">
              <a:lnSpc>
                <a:spcPct val="90000"/>
              </a:lnSpc>
              <a:buClr>
                <a:srgbClr val="AA0000"/>
              </a:buClr>
              <a:buFont typeface="Arial"/>
              <a:buChar char="•"/>
            </a:pPr>
            <a:r>
              <a:rPr lang="fr-FR" sz="1700" dirty="0" smtClean="0">
                <a:latin typeface="Arial"/>
                <a:cs typeface="Arial"/>
              </a:rPr>
              <a:t>Soucis personnels ou professionnels évoqués : même proportion</a:t>
            </a:r>
          </a:p>
          <a:p>
            <a:pPr marL="914400" lvl="1" indent="-457200">
              <a:lnSpc>
                <a:spcPct val="90000"/>
              </a:lnSpc>
              <a:buClr>
                <a:srgbClr val="AA0000"/>
              </a:buClr>
              <a:buFont typeface="Arial"/>
              <a:buChar char="•"/>
            </a:pPr>
            <a:r>
              <a:rPr lang="fr-FR" sz="1700" b="1" dirty="0" smtClean="0">
                <a:latin typeface="Arial"/>
                <a:cs typeface="Arial"/>
              </a:rPr>
              <a:t>Professionnel: « peur de ne pas y arriver », « peur du</a:t>
            </a:r>
            <a:br>
              <a:rPr lang="fr-FR" sz="1700" b="1" dirty="0" smtClean="0">
                <a:latin typeface="Arial"/>
                <a:cs typeface="Arial"/>
              </a:rPr>
            </a:br>
            <a:r>
              <a:rPr lang="fr-FR" sz="1700" b="1" dirty="0" smtClean="0">
                <a:latin typeface="Arial"/>
                <a:cs typeface="Arial"/>
              </a:rPr>
              <a:t>licenciement », management par le stress;</a:t>
            </a:r>
            <a:br>
              <a:rPr lang="fr-FR" sz="1700" b="1" dirty="0" smtClean="0">
                <a:latin typeface="Arial"/>
                <a:cs typeface="Arial"/>
              </a:rPr>
            </a:br>
            <a:r>
              <a:rPr lang="fr-FR" sz="1700" b="1" dirty="0" smtClean="0">
                <a:latin typeface="Arial"/>
                <a:cs typeface="Arial"/>
              </a:rPr>
              <a:t>changements; peu de harcèlement.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30"/>
            <a:ext cx="8305800" cy="1143000"/>
          </a:xfrm>
        </p:spPr>
        <p:txBody>
          <a:bodyPr wrap="square">
            <a:noAutofit/>
          </a:bodyPr>
          <a:lstStyle/>
          <a:p>
            <a:pPr algn="l"/>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SUICIDE AU TRAVAIL, SUICIDE ET TRAVAIL:</a:t>
            </a:r>
            <a:b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2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UN PHÉNOMÈNE FRÉQUENT ? (2)</a:t>
            </a:r>
            <a:endParaRPr lang="en-US" sz="32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219230"/>
            <a:ext cx="8229600" cy="4724370"/>
          </a:xfrm>
          <a:prstGeom prst="rect">
            <a:avLst/>
          </a:prstGeom>
          <a:noFill/>
        </p:spPr>
        <p:txBody>
          <a:bodyPr wrap="square" rtlCol="0">
            <a:noAutofit/>
          </a:bodyPr>
          <a:lstStyle/>
          <a:p>
            <a:pPr>
              <a:lnSpc>
                <a:spcPct val="90000"/>
              </a:lnSpc>
              <a:spcAft>
                <a:spcPts val="1500"/>
              </a:spcAft>
              <a:buClr>
                <a:srgbClr val="AA0000"/>
              </a:buClr>
            </a:pPr>
            <a:r>
              <a:rPr lang="fr-FR" sz="2400" b="1" dirty="0" smtClean="0">
                <a:solidFill>
                  <a:schemeClr val="tx2">
                    <a:lumMod val="60000"/>
                    <a:lumOff val="40000"/>
                  </a:schemeClr>
                </a:solidFill>
                <a:latin typeface="Arial"/>
                <a:cs typeface="Arial"/>
              </a:rPr>
              <a:t>APPROCHE COMPRÉHENSIVE:</a:t>
            </a:r>
            <a:r>
              <a:rPr lang="fr-FR" sz="1700" b="1" dirty="0" smtClean="0">
                <a:solidFill>
                  <a:schemeClr val="tx2">
                    <a:lumMod val="60000"/>
                    <a:lumOff val="40000"/>
                  </a:schemeClr>
                </a:solidFill>
                <a:latin typeface="Arial"/>
                <a:cs typeface="Arial"/>
              </a:rPr>
              <a:t/>
            </a:r>
            <a:br>
              <a:rPr lang="fr-FR" sz="1700" b="1" dirty="0" smtClean="0">
                <a:solidFill>
                  <a:schemeClr val="tx2">
                    <a:lumMod val="60000"/>
                    <a:lumOff val="40000"/>
                  </a:schemeClr>
                </a:solidFill>
                <a:latin typeface="Arial"/>
                <a:cs typeface="Arial"/>
              </a:rPr>
            </a:br>
            <a:r>
              <a:rPr lang="fr-FR" sz="1700" b="1" dirty="0" smtClean="0">
                <a:latin typeface="Arial"/>
                <a:cs typeface="Arial"/>
              </a:rPr>
              <a:t>La délicate question de l’imputabilité (reconnaissance en MP ou AT, plainte au pénal)</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 risque du déni ou de l’instrumentalisation </a:t>
            </a:r>
            <a:r>
              <a:rPr lang="fr-FR" sz="2200" dirty="0" smtClean="0">
                <a:latin typeface="Arial"/>
                <a:cs typeface="Arial"/>
              </a:rPr>
              <a:t>selon les interlocuteurs (direction, collègues, syndicats, famille)(« terrain dépressif », « problèmes personnels »,    « conditions de travail »)</a:t>
            </a:r>
          </a:p>
          <a:p>
            <a:pPr marL="457200" indent="-457200">
              <a:lnSpc>
                <a:spcPct val="90000"/>
              </a:lnSpc>
              <a:spcAft>
                <a:spcPts val="1000"/>
              </a:spcAft>
              <a:buClr>
                <a:srgbClr val="AA0000"/>
              </a:buClr>
              <a:buFont typeface="Wingdings" charset="2"/>
              <a:buChar char="ü"/>
            </a:pPr>
            <a:r>
              <a:rPr lang="fr-FR" sz="2200" b="1" dirty="0" smtClean="0">
                <a:latin typeface="Arial"/>
                <a:cs typeface="Arial"/>
              </a:rPr>
              <a:t>Les « autopsies psychiques » : prudence! </a:t>
            </a:r>
            <a:r>
              <a:rPr lang="fr-FR" sz="1600" dirty="0" smtClean="0">
                <a:latin typeface="Arial"/>
                <a:cs typeface="Arial"/>
              </a:rPr>
              <a:t>Nécessité de connaître le psychisme… et le travail!</a:t>
            </a:r>
          </a:p>
          <a:p>
            <a:pPr marL="914400" lvl="1" indent="-457200">
              <a:lnSpc>
                <a:spcPct val="90000"/>
              </a:lnSpc>
              <a:spcAft>
                <a:spcPts val="1000"/>
              </a:spcAft>
              <a:buClr>
                <a:srgbClr val="AA0000"/>
              </a:buClr>
              <a:buFont typeface="Arial"/>
              <a:buChar char="•"/>
            </a:pPr>
            <a:r>
              <a:rPr lang="fr-FR" sz="2000" dirty="0" smtClean="0">
                <a:latin typeface="Arial"/>
                <a:cs typeface="Arial"/>
              </a:rPr>
              <a:t>Même chez soi, un dimanche, et avec des « problèmes personnels et familiaux », le suicide peut être en lien avec le travail… et les problèmes personnels et familiaux aussi!</a:t>
            </a:r>
          </a:p>
          <a:p>
            <a:pPr marL="914400" lvl="1" indent="-457200">
              <a:lnSpc>
                <a:spcPct val="90000"/>
              </a:lnSpc>
              <a:spcAft>
                <a:spcPts val="1000"/>
              </a:spcAft>
              <a:buClr>
                <a:srgbClr val="AA0000"/>
              </a:buClr>
              <a:buFont typeface="Arial"/>
              <a:buChar char="•"/>
            </a:pPr>
            <a:r>
              <a:rPr lang="fr-FR" sz="2000" dirty="0" smtClean="0">
                <a:latin typeface="Arial"/>
                <a:cs typeface="Arial"/>
              </a:rPr>
              <a:t>Même sur le lieu du travail et avec les outils du travail, un suicide peut (exceptionnellement) être en lien avec une souffrance privée… le lieu de travail étant le seul lieu</a:t>
            </a:r>
            <a:br>
              <a:rPr lang="fr-FR" sz="2000" dirty="0" smtClean="0">
                <a:latin typeface="Arial"/>
                <a:cs typeface="Arial"/>
              </a:rPr>
            </a:br>
            <a:r>
              <a:rPr lang="fr-FR" sz="2000" dirty="0" smtClean="0">
                <a:latin typeface="Arial"/>
                <a:cs typeface="Arial"/>
              </a:rPr>
              <a:t>où la personne se sentait encore bien.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 LA QUESTION DE LA FRÉQUENCE À LA QUESTION DU SENS</a:t>
            </a:r>
            <a:endParaRPr lang="en-US" sz="3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4780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1900" dirty="0" smtClean="0">
                <a:latin typeface="Arial"/>
                <a:cs typeface="Arial"/>
              </a:rPr>
              <a:t>« Quand un salarié se suicide pour des raisons qui sont en rapport avec le travail, c’est en fait toute la communauté de travail qui est déjà en souffrance. C’est pourquoi le nombre de suicides ici n’a guère d’importance. </a:t>
            </a:r>
            <a:r>
              <a:rPr lang="fr-FR" sz="1900" b="1" dirty="0" smtClean="0">
                <a:latin typeface="Arial"/>
                <a:cs typeface="Arial"/>
              </a:rPr>
              <a:t>Un seul geste de ce genre est en soi un signe de gravité indiquant un état de dégradation très avancé du tissu humain et social du travail </a:t>
            </a:r>
            <a:r>
              <a:rPr lang="fr-FR" sz="1900" dirty="0" smtClean="0">
                <a:latin typeface="Arial"/>
                <a:cs typeface="Arial"/>
              </a:rPr>
              <a:t>au sein duquel l’évènement se produit » </a:t>
            </a:r>
            <a:r>
              <a:rPr lang="fr-FR" sz="1900" i="1" dirty="0" smtClean="0">
                <a:latin typeface="Arial"/>
                <a:cs typeface="Arial"/>
              </a:rPr>
              <a:t>(</a:t>
            </a:r>
            <a:r>
              <a:rPr lang="fr-FR" sz="1900" i="1" dirty="0" err="1" smtClean="0">
                <a:latin typeface="Arial"/>
                <a:cs typeface="Arial"/>
              </a:rPr>
              <a:t>Dejours</a:t>
            </a:r>
            <a:r>
              <a:rPr lang="fr-FR" sz="1900" i="1" dirty="0" smtClean="0">
                <a:latin typeface="Arial"/>
                <a:cs typeface="Arial"/>
              </a:rPr>
              <a:t>, 2009) </a:t>
            </a:r>
            <a:r>
              <a:rPr lang="fr-FR" sz="1900" b="1" dirty="0" smtClean="0">
                <a:latin typeface="Arial"/>
                <a:cs typeface="Arial"/>
              </a:rPr>
              <a:t>: ne pas banaliser, ne pas classer sans suite</a:t>
            </a:r>
            <a:endParaRPr lang="fr-FR" sz="1900" dirty="0" smtClean="0">
              <a:latin typeface="Arial"/>
              <a:cs typeface="Arial"/>
            </a:endParaRPr>
          </a:p>
          <a:p>
            <a:pPr marL="457200" indent="-457200">
              <a:lnSpc>
                <a:spcPct val="90000"/>
              </a:lnSpc>
              <a:spcAft>
                <a:spcPts val="1000"/>
              </a:spcAft>
              <a:buClr>
                <a:srgbClr val="AA0000"/>
              </a:buClr>
              <a:buFont typeface="Wingdings" charset="2"/>
              <a:buChar char="ü"/>
            </a:pPr>
            <a:r>
              <a:rPr lang="fr-FR" sz="1900" dirty="0" smtClean="0">
                <a:latin typeface="Arial"/>
                <a:cs typeface="Arial"/>
              </a:rPr>
              <a:t>F. </a:t>
            </a:r>
            <a:r>
              <a:rPr lang="fr-FR" sz="1900" dirty="0" err="1" smtClean="0">
                <a:latin typeface="Arial"/>
                <a:cs typeface="Arial"/>
              </a:rPr>
              <a:t>Daniellou</a:t>
            </a:r>
            <a:r>
              <a:rPr lang="fr-FR" sz="1900" dirty="0" smtClean="0">
                <a:latin typeface="Arial"/>
                <a:cs typeface="Arial"/>
              </a:rPr>
              <a:t> (ergonome) : se refuser à « l’ autopsie psychique »; </a:t>
            </a:r>
            <a:r>
              <a:rPr lang="fr-FR" sz="1900" b="1" dirty="0" smtClean="0">
                <a:latin typeface="Arial"/>
                <a:cs typeface="Arial"/>
              </a:rPr>
              <a:t>tenter de comprendre pourquoi les collègues attribuent au travail le geste suicidaire, </a:t>
            </a:r>
            <a:r>
              <a:rPr lang="fr-FR" sz="1900" dirty="0" smtClean="0">
                <a:latin typeface="Arial"/>
                <a:cs typeface="Arial"/>
              </a:rPr>
              <a:t>(vulnérabilité accrue des collègues, </a:t>
            </a:r>
            <a:r>
              <a:rPr lang="fr-FR" sz="1900" dirty="0" smtClean="0">
                <a:latin typeface="Arial"/>
                <a:cs typeface="Arial"/>
              </a:rPr>
              <a:t>prévention</a:t>
            </a:r>
            <a:r>
              <a:rPr lang="fr-FR" sz="1900" dirty="0" smtClean="0">
                <a:latin typeface="Arial"/>
                <a:cs typeface="Arial"/>
              </a:rPr>
              <a:t>:</a:t>
            </a:r>
            <a:r>
              <a:rPr lang="fr-FR" sz="1900" dirty="0" smtClean="0">
                <a:latin typeface="Arial"/>
                <a:cs typeface="Arial"/>
              </a:rPr>
              <a:t> </a:t>
            </a:r>
            <a:r>
              <a:rPr lang="fr-FR" sz="1900" dirty="0" smtClean="0">
                <a:latin typeface="Arial"/>
                <a:cs typeface="Arial"/>
              </a:rPr>
              <a:t>approche collective en milieu de travail)</a:t>
            </a:r>
          </a:p>
          <a:p>
            <a:pPr marL="457200" indent="-457200">
              <a:lnSpc>
                <a:spcPct val="90000"/>
              </a:lnSpc>
              <a:spcAft>
                <a:spcPts val="1000"/>
              </a:spcAft>
              <a:buClr>
                <a:srgbClr val="AA0000"/>
              </a:buClr>
              <a:buFont typeface="Wingdings" charset="2"/>
              <a:buChar char="ü"/>
            </a:pPr>
            <a:r>
              <a:rPr lang="fr-FR" sz="1900" b="1" dirty="0" smtClean="0">
                <a:latin typeface="Arial"/>
                <a:cs typeface="Arial"/>
              </a:rPr>
              <a:t>L’intérêt d’une approche clinique qui interroge:</a:t>
            </a:r>
          </a:p>
          <a:p>
            <a:pPr marL="914400" lvl="1" indent="-457200">
              <a:lnSpc>
                <a:spcPct val="90000"/>
              </a:lnSpc>
              <a:spcAft>
                <a:spcPts val="1000"/>
              </a:spcAft>
              <a:buClr>
                <a:srgbClr val="AA0000"/>
              </a:buClr>
              <a:buFont typeface="Arial"/>
              <a:buChar char="•"/>
            </a:pPr>
            <a:r>
              <a:rPr lang="fr-FR" sz="1900" b="1" dirty="0" smtClean="0">
                <a:latin typeface="Arial"/>
                <a:cs typeface="Arial"/>
              </a:rPr>
              <a:t>La survenue d’idées suicidaires dans les situations de souffrance psychique au travail</a:t>
            </a:r>
          </a:p>
          <a:p>
            <a:pPr marL="914400" lvl="1" indent="-457200">
              <a:lnSpc>
                <a:spcPct val="90000"/>
              </a:lnSpc>
              <a:spcAft>
                <a:spcPts val="1000"/>
              </a:spcAft>
              <a:buClr>
                <a:srgbClr val="AA0000"/>
              </a:buClr>
              <a:buFont typeface="Arial"/>
              <a:buChar char="•"/>
            </a:pPr>
            <a:r>
              <a:rPr lang="fr-FR" sz="1900" b="1" dirty="0" smtClean="0">
                <a:latin typeface="Arial"/>
                <a:cs typeface="Arial"/>
              </a:rPr>
              <a:t>La place du travail dans les situations de crises</a:t>
            </a:r>
            <a:br>
              <a:rPr lang="fr-FR" sz="1900" b="1" dirty="0" smtClean="0">
                <a:latin typeface="Arial"/>
                <a:cs typeface="Arial"/>
              </a:rPr>
            </a:br>
            <a:r>
              <a:rPr lang="fr-FR" sz="1900" b="1" dirty="0" smtClean="0">
                <a:latin typeface="Arial"/>
                <a:cs typeface="Arial"/>
              </a:rPr>
              <a:t>suicidaires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“SE TUER POUR SON TRAVAIL…</a:t>
            </a:r>
            <a:b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COMMENT PEUT-PON EN ARRIVER LÀ ?”</a:t>
            </a:r>
            <a:endParaRPr lang="en-US" sz="3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400" b="1" dirty="0" smtClean="0">
                <a:latin typeface="Arial"/>
                <a:cs typeface="Arial"/>
              </a:rPr>
              <a:t>La </a:t>
            </a:r>
            <a:r>
              <a:rPr lang="fr-FR" sz="2400" b="1" dirty="0" err="1" smtClean="0">
                <a:latin typeface="Arial"/>
                <a:cs typeface="Arial"/>
              </a:rPr>
              <a:t>Psychodynamique</a:t>
            </a:r>
            <a:r>
              <a:rPr lang="fr-FR" sz="2400" b="1" dirty="0" smtClean="0">
                <a:latin typeface="Arial"/>
                <a:cs typeface="Arial"/>
              </a:rPr>
              <a:t> du travail </a:t>
            </a:r>
            <a:br>
              <a:rPr lang="fr-FR" sz="2400" b="1" dirty="0" smtClean="0">
                <a:latin typeface="Arial"/>
                <a:cs typeface="Arial"/>
              </a:rPr>
            </a:br>
            <a:r>
              <a:rPr lang="fr-FR" sz="2400" i="1" dirty="0" smtClean="0">
                <a:latin typeface="Arial"/>
                <a:cs typeface="Arial"/>
              </a:rPr>
              <a:t>(Pr. C. </a:t>
            </a:r>
            <a:r>
              <a:rPr lang="fr-FR" sz="2400" i="1" dirty="0" err="1" smtClean="0">
                <a:latin typeface="Arial"/>
                <a:cs typeface="Arial"/>
              </a:rPr>
              <a:t>Dejours</a:t>
            </a:r>
            <a:r>
              <a:rPr lang="fr-FR" sz="2400" i="1" dirty="0" smtClean="0">
                <a:latin typeface="Arial"/>
                <a:cs typeface="Arial"/>
              </a:rPr>
              <a:t> - CNAM, PARIS) </a:t>
            </a:r>
            <a:r>
              <a:rPr lang="fr-FR" sz="2400" dirty="0" smtClean="0">
                <a:latin typeface="Arial"/>
                <a:cs typeface="Arial"/>
              </a:rPr>
              <a:t>: « l’approche </a:t>
            </a:r>
            <a:r>
              <a:rPr lang="fr-FR" sz="2400" dirty="0" err="1" smtClean="0">
                <a:latin typeface="Arial"/>
                <a:cs typeface="Arial"/>
              </a:rPr>
              <a:t>psychodynamique</a:t>
            </a:r>
            <a:r>
              <a:rPr lang="fr-FR" sz="2400" dirty="0" smtClean="0">
                <a:latin typeface="Arial"/>
                <a:cs typeface="Arial"/>
              </a:rPr>
              <a:t> des processus intra et intersubjectifs mobilisés par les situations de travail » : </a:t>
            </a:r>
            <a:r>
              <a:rPr lang="fr-FR" sz="2400" b="1" dirty="0" smtClean="0">
                <a:latin typeface="Arial"/>
                <a:cs typeface="Arial"/>
              </a:rPr>
              <a:t>place majeure du travail dans le fonctionnement psychique et la construction identitaire</a:t>
            </a:r>
          </a:p>
          <a:p>
            <a:pPr marL="457200" indent="-457200">
              <a:lnSpc>
                <a:spcPct val="90000"/>
              </a:lnSpc>
              <a:spcAft>
                <a:spcPts val="1000"/>
              </a:spcAft>
              <a:buClr>
                <a:srgbClr val="AA0000"/>
              </a:buClr>
              <a:buFont typeface="Wingdings" charset="2"/>
              <a:buChar char="ü"/>
            </a:pPr>
            <a:r>
              <a:rPr lang="fr-FR" sz="2400" dirty="0" smtClean="0">
                <a:latin typeface="Arial"/>
                <a:cs typeface="Arial"/>
              </a:rPr>
              <a:t>Le travail: une </a:t>
            </a:r>
            <a:r>
              <a:rPr lang="fr-FR" sz="2400" b="1" dirty="0" smtClean="0">
                <a:latin typeface="Arial"/>
                <a:cs typeface="Arial"/>
              </a:rPr>
              <a:t>issue sublimatoire </a:t>
            </a:r>
            <a:r>
              <a:rPr lang="fr-FR" sz="2400" dirty="0" smtClean="0">
                <a:latin typeface="Arial"/>
                <a:cs typeface="Arial"/>
              </a:rPr>
              <a:t>à certaines conditions: </a:t>
            </a:r>
            <a:r>
              <a:rPr lang="fr-FR" sz="2400" b="1" dirty="0" smtClean="0">
                <a:latin typeface="Arial"/>
                <a:cs typeface="Arial"/>
              </a:rPr>
              <a:t>la </a:t>
            </a:r>
            <a:r>
              <a:rPr lang="fr-FR" sz="2400" b="1" dirty="0" err="1" smtClean="0">
                <a:latin typeface="Arial"/>
                <a:cs typeface="Arial"/>
              </a:rPr>
              <a:t>psychodynamique</a:t>
            </a:r>
            <a:r>
              <a:rPr lang="fr-FR" sz="2400" b="1" dirty="0" smtClean="0">
                <a:latin typeface="Arial"/>
                <a:cs typeface="Arial"/>
              </a:rPr>
              <a:t> de la reconnaissance</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Le rôle de l’organisation du travail </a:t>
            </a:r>
            <a:r>
              <a:rPr lang="fr-FR" sz="2400" dirty="0" smtClean="0">
                <a:latin typeface="Arial"/>
                <a:cs typeface="Arial"/>
              </a:rPr>
              <a:t>dans la fonction constructive ou pathogène du travail</a:t>
            </a:r>
            <a:endParaRPr lang="fr-FR" sz="24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wrap="square">
            <a:noAutofit/>
          </a:bodyPr>
          <a:lstStyle/>
          <a:p>
            <a:pPr algn="l"/>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SUBLIMATION, TRAVAIL ET…</a:t>
            </a:r>
            <a:b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3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RETOUR SUR INVESTISSEMENT</a:t>
            </a:r>
            <a:endParaRPr lang="en-US" sz="3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4724370"/>
          </a:xfrm>
          <a:prstGeom prst="rect">
            <a:avLst/>
          </a:prstGeom>
          <a:noFill/>
        </p:spPr>
        <p:txBody>
          <a:bodyPr wrap="square" rtlCol="0">
            <a:noAutofit/>
          </a:bodyPr>
          <a:lstStyle/>
          <a:p>
            <a:pPr>
              <a:lnSpc>
                <a:spcPct val="90000"/>
              </a:lnSpc>
              <a:spcAft>
                <a:spcPts val="1000"/>
              </a:spcAft>
              <a:buClr>
                <a:srgbClr val="AA0000"/>
              </a:buClr>
            </a:pPr>
            <a:r>
              <a:rPr lang="fr-FR" sz="2200" b="1" dirty="0" smtClean="0">
                <a:latin typeface="Arial"/>
                <a:cs typeface="Arial"/>
              </a:rPr>
              <a:t>Le détournement des pulsions individuelles au bénéfice du travail de transformation du monde – </a:t>
            </a:r>
            <a:r>
              <a:rPr lang="fr-FR" sz="2200" dirty="0" smtClean="0">
                <a:latin typeface="Arial"/>
                <a:cs typeface="Arial"/>
              </a:rPr>
              <a:t>ou pour citer </a:t>
            </a:r>
            <a:r>
              <a:rPr lang="fr-FR" sz="2200" dirty="0" err="1" smtClean="0">
                <a:latin typeface="Arial"/>
                <a:cs typeface="Arial"/>
              </a:rPr>
              <a:t>P.Aulagnier</a:t>
            </a:r>
            <a:r>
              <a:rPr lang="fr-FR" sz="2200" dirty="0" smtClean="0">
                <a:latin typeface="Arial"/>
                <a:cs typeface="Arial"/>
              </a:rPr>
              <a:t>, les aspects de partage</a:t>
            </a:r>
            <a:r>
              <a:rPr lang="fr-FR" sz="2200" dirty="0" smtClean="0">
                <a:latin typeface="Arial"/>
                <a:cs typeface="Arial"/>
              </a:rPr>
              <a:t>, d’ajournement </a:t>
            </a:r>
            <a:r>
              <a:rPr lang="fr-FR" sz="2200" dirty="0" smtClean="0">
                <a:latin typeface="Arial"/>
                <a:cs typeface="Arial"/>
              </a:rPr>
              <a:t>et de désexualisation inhérents au processus de sublimation — </a:t>
            </a:r>
            <a:r>
              <a:rPr lang="fr-FR" sz="2200" b="1" dirty="0" smtClean="0">
                <a:latin typeface="Arial"/>
                <a:cs typeface="Arial"/>
              </a:rPr>
              <a:t>ne peut se soutenir que d’un mouvement en retour de subversion libidinale, par le biais de gratifications narcissiques et objectales, </a:t>
            </a:r>
          </a:p>
          <a:p>
            <a:pPr>
              <a:lnSpc>
                <a:spcPct val="90000"/>
              </a:lnSpc>
              <a:spcAft>
                <a:spcPts val="1000"/>
              </a:spcAft>
              <a:buClr>
                <a:srgbClr val="AA0000"/>
              </a:buClr>
            </a:pPr>
            <a:r>
              <a:rPr lang="fr-FR" sz="2200" b="1" dirty="0" smtClean="0">
                <a:latin typeface="Arial"/>
                <a:cs typeface="Arial"/>
              </a:rPr>
              <a:t>à défaut desquelles l’investissement sublimatoire </a:t>
            </a:r>
            <a:r>
              <a:rPr lang="fr-FR" sz="2200" dirty="0" smtClean="0">
                <a:latin typeface="Arial"/>
                <a:cs typeface="Arial"/>
              </a:rPr>
              <a:t>(alors instrumenté au bénéfice du seul profit – au mieux communautaire )</a:t>
            </a:r>
          </a:p>
          <a:p>
            <a:pPr>
              <a:lnSpc>
                <a:spcPct val="90000"/>
              </a:lnSpc>
              <a:spcAft>
                <a:spcPts val="1000"/>
              </a:spcAft>
              <a:buClr>
                <a:srgbClr val="AA0000"/>
              </a:buClr>
            </a:pPr>
            <a:r>
              <a:rPr lang="fr-FR" sz="2200" b="1" dirty="0" smtClean="0">
                <a:latin typeface="Arial"/>
                <a:cs typeface="Arial"/>
              </a:rPr>
              <a:t>bascule pour le Sujet  du côté de ses composantes destructrices, </a:t>
            </a:r>
            <a:r>
              <a:rPr lang="fr-FR" sz="2200" b="1" dirty="0" err="1" smtClean="0">
                <a:latin typeface="Arial"/>
                <a:cs typeface="Arial"/>
              </a:rPr>
              <a:t>déstructurantes</a:t>
            </a:r>
            <a:endParaRPr lang="fr-FR" sz="2200" b="1" dirty="0" smtClean="0">
              <a:latin typeface="Arial"/>
              <a:cs typeface="Arial"/>
            </a:endParaRPr>
          </a:p>
          <a:p>
            <a:pPr>
              <a:lnSpc>
                <a:spcPct val="90000"/>
              </a:lnSpc>
              <a:spcAft>
                <a:spcPts val="1000"/>
              </a:spcAft>
              <a:buClr>
                <a:srgbClr val="AA0000"/>
              </a:buClr>
            </a:pPr>
            <a:r>
              <a:rPr lang="fr-FR" i="1" dirty="0" smtClean="0">
                <a:latin typeface="Arial"/>
                <a:cs typeface="Arial"/>
              </a:rPr>
              <a:t>P. </a:t>
            </a:r>
            <a:r>
              <a:rPr lang="fr-FR" i="1" dirty="0" err="1" smtClean="0">
                <a:latin typeface="Arial"/>
                <a:cs typeface="Arial"/>
              </a:rPr>
              <a:t>Aulagnier</a:t>
            </a:r>
            <a:r>
              <a:rPr lang="fr-FR" i="1" dirty="0" smtClean="0">
                <a:latin typeface="Arial"/>
                <a:cs typeface="Arial"/>
              </a:rPr>
              <a:t>, 1984, citée par C.DAVID dans « La Sublimation, concept ou valeur? », TOPIQUE, 1985,34, 61-73.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CONSULTATION DE PSYCHOPATHOLOGIE DU TRAVAIL</a:t>
            </a:r>
            <a:b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t>
            </a:r>
            <a:r>
              <a:rPr lang="en-US" sz="2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Pathologie</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t>
            </a:r>
            <a:r>
              <a:rPr lang="en-US" sz="2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Professionnelle</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 </a:t>
            </a:r>
            <a:r>
              <a:rPr lang="en-US" sz="2400" b="1" spc="-150"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Médecine</a:t>
            </a:r>
            <a:r>
              <a:rPr lang="en-US" sz="24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E-CHU Angers)</a:t>
            </a:r>
            <a:endParaRPr lang="en-US" sz="24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05743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000" b="1" dirty="0" smtClean="0">
                <a:latin typeface="Arial"/>
                <a:cs typeface="Arial"/>
              </a:rPr>
              <a:t>Etude faite par </a:t>
            </a:r>
            <a:r>
              <a:rPr lang="fr-FR" sz="2000" b="1" dirty="0" err="1" smtClean="0">
                <a:latin typeface="Arial"/>
                <a:cs typeface="Arial"/>
              </a:rPr>
              <a:t>A.Ragot</a:t>
            </a:r>
            <a:r>
              <a:rPr lang="fr-FR" sz="2000" b="1" dirty="0" smtClean="0">
                <a:latin typeface="Arial"/>
                <a:cs typeface="Arial"/>
              </a:rPr>
              <a:t> sur 2007/08/09: </a:t>
            </a:r>
          </a:p>
          <a:p>
            <a:pPr marL="914400" lvl="1" indent="-457200">
              <a:lnSpc>
                <a:spcPct val="90000"/>
              </a:lnSpc>
              <a:spcAft>
                <a:spcPts val="500"/>
              </a:spcAft>
              <a:buClr>
                <a:srgbClr val="AA0000"/>
              </a:buClr>
              <a:buFont typeface="Arial"/>
              <a:buChar char="•"/>
            </a:pPr>
            <a:r>
              <a:rPr lang="fr-FR" sz="2000" b="1" dirty="0" smtClean="0">
                <a:latin typeface="Arial"/>
                <a:cs typeface="Arial"/>
              </a:rPr>
              <a:t>168 dossiers</a:t>
            </a:r>
          </a:p>
          <a:p>
            <a:pPr marL="914400" lvl="1" indent="-457200">
              <a:lnSpc>
                <a:spcPct val="90000"/>
              </a:lnSpc>
              <a:spcAft>
                <a:spcPts val="500"/>
              </a:spcAft>
              <a:buClr>
                <a:srgbClr val="AA0000"/>
              </a:buClr>
              <a:buFont typeface="Arial"/>
              <a:buChar char="•"/>
            </a:pPr>
            <a:r>
              <a:rPr lang="fr-FR" sz="2000" b="1" dirty="0" smtClean="0">
                <a:latin typeface="Arial"/>
                <a:cs typeface="Arial"/>
              </a:rPr>
              <a:t>65,5% de femmes</a:t>
            </a:r>
          </a:p>
          <a:p>
            <a:pPr marL="914400" lvl="1" indent="-457200">
              <a:lnSpc>
                <a:spcPct val="90000"/>
              </a:lnSpc>
              <a:spcAft>
                <a:spcPts val="500"/>
              </a:spcAft>
              <a:buClr>
                <a:srgbClr val="AA0000"/>
              </a:buClr>
              <a:buFont typeface="Arial"/>
              <a:buChar char="•"/>
            </a:pPr>
            <a:r>
              <a:rPr lang="fr-FR" sz="2000" b="1" dirty="0" smtClean="0">
                <a:latin typeface="Arial"/>
                <a:cs typeface="Arial"/>
              </a:rPr>
              <a:t>Âge moyen : 43 ans</a:t>
            </a:r>
          </a:p>
          <a:p>
            <a:pPr marL="914400" lvl="1" indent="-457200">
              <a:lnSpc>
                <a:spcPct val="90000"/>
              </a:lnSpc>
              <a:spcAft>
                <a:spcPts val="500"/>
              </a:spcAft>
              <a:buClr>
                <a:srgbClr val="AA0000"/>
              </a:buClr>
              <a:buFont typeface="Arial"/>
              <a:buChar char="•"/>
            </a:pPr>
            <a:r>
              <a:rPr lang="fr-FR" sz="2000" b="1" dirty="0" smtClean="0">
                <a:latin typeface="Arial"/>
                <a:cs typeface="Arial"/>
              </a:rPr>
              <a:t>Grande variété de professions et de secteurs d’activité</a:t>
            </a:r>
          </a:p>
          <a:p>
            <a:pPr marL="914400" lvl="1" indent="-457200">
              <a:lnSpc>
                <a:spcPct val="90000"/>
              </a:lnSpc>
              <a:spcAft>
                <a:spcPts val="500"/>
              </a:spcAft>
              <a:buClr>
                <a:srgbClr val="AA0000"/>
              </a:buClr>
              <a:buFont typeface="Arial"/>
              <a:buChar char="•"/>
            </a:pPr>
            <a:r>
              <a:rPr lang="fr-FR" sz="2000" b="1" dirty="0" smtClean="0">
                <a:latin typeface="Arial"/>
                <a:cs typeface="Arial"/>
              </a:rPr>
              <a:t>CSP: employés majoritaires (67,9%)</a:t>
            </a:r>
          </a:p>
          <a:p>
            <a:pPr marL="914400" lvl="1" indent="-457200">
              <a:lnSpc>
                <a:spcPct val="90000"/>
              </a:lnSpc>
              <a:spcAft>
                <a:spcPts val="500"/>
              </a:spcAft>
              <a:buClr>
                <a:srgbClr val="AA0000"/>
              </a:buClr>
              <a:buFont typeface="Arial"/>
              <a:buChar char="•"/>
            </a:pPr>
            <a:r>
              <a:rPr lang="fr-FR" sz="2000" b="1" dirty="0" smtClean="0">
                <a:latin typeface="Arial"/>
                <a:cs typeface="Arial"/>
              </a:rPr>
              <a:t>Secteur </a:t>
            </a:r>
            <a:r>
              <a:rPr lang="fr-FR" sz="2000" b="1" dirty="0" smtClean="0">
                <a:latin typeface="Arial"/>
                <a:cs typeface="Arial"/>
              </a:rPr>
              <a:t>tertiaire</a:t>
            </a:r>
          </a:p>
          <a:p>
            <a:pPr marL="457200" indent="-457200">
              <a:lnSpc>
                <a:spcPct val="90000"/>
              </a:lnSpc>
              <a:spcAft>
                <a:spcPts val="1000"/>
              </a:spcAft>
              <a:buClr>
                <a:srgbClr val="AA0000"/>
              </a:buClr>
              <a:buFont typeface="Wingdings" charset="2"/>
              <a:buChar char="ü"/>
            </a:pPr>
            <a:r>
              <a:rPr lang="fr-FR" sz="2000" b="1" dirty="0" smtClean="0">
                <a:solidFill>
                  <a:srgbClr val="AA0000"/>
                </a:solidFill>
                <a:latin typeface="Arial"/>
                <a:cs typeface="Arial"/>
              </a:rPr>
              <a:t>Idées suicidaires chez 64 personnes (38%)</a:t>
            </a:r>
          </a:p>
          <a:p>
            <a:pPr marL="457200" indent="-457200">
              <a:lnSpc>
                <a:spcPct val="90000"/>
              </a:lnSpc>
              <a:spcAft>
                <a:spcPts val="1000"/>
              </a:spcAft>
              <a:buClr>
                <a:srgbClr val="AA0000"/>
              </a:buClr>
              <a:buFont typeface="Wingdings" charset="2"/>
              <a:buChar char="ü"/>
            </a:pPr>
            <a:r>
              <a:rPr lang="fr-FR" sz="2000" b="1" dirty="0" smtClean="0">
                <a:solidFill>
                  <a:srgbClr val="AA0000"/>
                </a:solidFill>
                <a:latin typeface="Arial"/>
                <a:cs typeface="Arial"/>
              </a:rPr>
              <a:t>Encore présentes lors de la CS pour 24  (14,6 %)</a:t>
            </a:r>
          </a:p>
          <a:p>
            <a:pPr>
              <a:lnSpc>
                <a:spcPct val="90000"/>
              </a:lnSpc>
              <a:spcAft>
                <a:spcPts val="1000"/>
              </a:spcAft>
              <a:buClr>
                <a:srgbClr val="AA0000"/>
              </a:buClr>
            </a:pPr>
            <a:r>
              <a:rPr lang="fr-FR" sz="2000" b="1" dirty="0" smtClean="0">
                <a:latin typeface="Arial"/>
                <a:cs typeface="Arial"/>
              </a:rPr>
              <a:t>NB:</a:t>
            </a:r>
            <a:r>
              <a:rPr lang="fr-FR" sz="2000" b="1" dirty="0" smtClean="0">
                <a:latin typeface="Arial"/>
                <a:cs typeface="Arial"/>
              </a:rPr>
              <a:t> </a:t>
            </a:r>
          </a:p>
          <a:p>
            <a:pPr>
              <a:lnSpc>
                <a:spcPct val="90000"/>
              </a:lnSpc>
              <a:spcAft>
                <a:spcPts val="1000"/>
              </a:spcAft>
              <a:buClr>
                <a:srgbClr val="AA0000"/>
              </a:buClr>
            </a:pPr>
            <a:r>
              <a:rPr lang="fr-FR" sz="2000" b="1" dirty="0" smtClean="0">
                <a:latin typeface="Arial"/>
                <a:cs typeface="Arial"/>
              </a:rPr>
              <a:t>rôle </a:t>
            </a:r>
            <a:r>
              <a:rPr lang="fr-FR" sz="2000" b="1" dirty="0" smtClean="0">
                <a:latin typeface="Arial"/>
                <a:cs typeface="Arial"/>
              </a:rPr>
              <a:t>protecteur de l’inaptitude temporaire et de </a:t>
            </a:r>
            <a:r>
              <a:rPr lang="fr-FR" sz="2000" b="1" dirty="0" smtClean="0">
                <a:latin typeface="Arial"/>
                <a:cs typeface="Arial"/>
              </a:rPr>
              <a:t>l’arr</a:t>
            </a:r>
            <a:r>
              <a:rPr lang="fr-FR" sz="2000" b="1" dirty="0" smtClean="0">
                <a:latin typeface="Arial"/>
                <a:cs typeface="Arial"/>
              </a:rPr>
              <a:t>êt maladie</a:t>
            </a:r>
            <a:r>
              <a:rPr lang="fr-FR" sz="2000" b="1" dirty="0" smtClean="0">
                <a:latin typeface="Arial"/>
                <a:cs typeface="Arial"/>
              </a:rPr>
              <a:t> </a:t>
            </a:r>
            <a:r>
              <a:rPr lang="fr-FR" sz="2000" b="1" dirty="0" smtClean="0">
                <a:latin typeface="Arial"/>
                <a:cs typeface="Arial"/>
              </a:rPr>
              <a:t>++</a:t>
            </a:r>
            <a:r>
              <a:rPr lang="fr-FR" sz="2000" b="1" dirty="0" smtClean="0">
                <a:latin typeface="Arial"/>
                <a:cs typeface="Arial"/>
              </a:rPr>
              <a:t>+ </a:t>
            </a:r>
          </a:p>
          <a:p>
            <a:pPr>
              <a:lnSpc>
                <a:spcPct val="90000"/>
              </a:lnSpc>
              <a:spcAft>
                <a:spcPts val="1000"/>
              </a:spcAft>
              <a:buClr>
                <a:srgbClr val="AA0000"/>
              </a:buClr>
            </a:pPr>
            <a:r>
              <a:rPr lang="fr-FR" sz="2000" b="1" dirty="0" smtClean="0">
                <a:latin typeface="Arial"/>
                <a:cs typeface="Arial"/>
              </a:rPr>
              <a:t>durée </a:t>
            </a:r>
            <a:r>
              <a:rPr lang="fr-FR" sz="2000" b="1" dirty="0" smtClean="0">
                <a:latin typeface="Arial"/>
                <a:cs typeface="Arial"/>
              </a:rPr>
              <a:t>moyenne arrêt maladie : 16 semaines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wrap="square">
            <a:noAutofit/>
          </a:bodyPr>
          <a:lstStyle/>
          <a:p>
            <a:pPr algn="l">
              <a:lnSpc>
                <a:spcPct val="85000"/>
              </a:lnSpc>
            </a:pPr>
            <a:r>
              <a:rPr lang="en-US"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SIGNES D’ALERTE DU RISQUE SUICIDAIRE (1)</a:t>
            </a:r>
            <a:endParaRPr lang="en-US"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3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2400" b="1" dirty="0" smtClean="0">
                <a:solidFill>
                  <a:srgbClr val="AA0000"/>
                </a:solidFill>
                <a:latin typeface="Arial"/>
                <a:cs typeface="Arial"/>
              </a:rPr>
              <a:t>Dans un contexte collectif souvent dégradé… :</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Absentéisme en augmentation,</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Augmentation des demandes de mutation interne, externe, démissions,</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Augmentation des addictions, de la consommation psychotropes</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Augmentation des « conflits de personnes »</a:t>
            </a:r>
          </a:p>
          <a:p>
            <a:pPr marL="457200" indent="-457200">
              <a:lnSpc>
                <a:spcPct val="90000"/>
              </a:lnSpc>
              <a:spcAft>
                <a:spcPts val="1000"/>
              </a:spcAft>
              <a:buClr>
                <a:srgbClr val="AA0000"/>
              </a:buClr>
              <a:buFont typeface="Wingdings" charset="2"/>
              <a:buChar char="ü"/>
            </a:pPr>
            <a:r>
              <a:rPr lang="fr-FR" sz="2400" b="1" dirty="0" smtClean="0">
                <a:latin typeface="Arial"/>
                <a:cs typeface="Arial"/>
              </a:rPr>
              <a:t>Augmentation des dysfonctionnements, incidents, accidents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wrap="square">
            <a:noAutofit/>
          </a:bodyPr>
          <a:lstStyle/>
          <a:p>
            <a:pPr algn="l">
              <a:lnSpc>
                <a:spcPct val="85000"/>
              </a:lnSpc>
            </a:pPr>
            <a:r>
              <a:rPr lang="en-US"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SIGNES D’ALERTE DU RISQUE SUICIDAIRE (2)</a:t>
            </a:r>
            <a:endParaRPr lang="en-US"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05030"/>
            <a:ext cx="8229600" cy="4724370"/>
          </a:xfrm>
          <a:prstGeom prst="rect">
            <a:avLst/>
          </a:prstGeom>
          <a:noFill/>
        </p:spPr>
        <p:txBody>
          <a:bodyPr wrap="square" rtlCol="0">
            <a:noAutofit/>
          </a:bodyPr>
          <a:lstStyle/>
          <a:p>
            <a:pPr marL="457200" indent="-457200">
              <a:lnSpc>
                <a:spcPct val="90000"/>
              </a:lnSpc>
              <a:spcAft>
                <a:spcPts val="1000"/>
              </a:spcAft>
              <a:buClr>
                <a:srgbClr val="AA0000"/>
              </a:buClr>
            </a:pPr>
            <a:r>
              <a:rPr lang="fr-FR" sz="2400" b="1" dirty="0" smtClean="0">
                <a:solidFill>
                  <a:srgbClr val="AA0000"/>
                </a:solidFill>
                <a:latin typeface="Arial"/>
                <a:cs typeface="Arial"/>
              </a:rPr>
              <a:t>…des signes individuels inquiétants, au travail</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Expression vécu douloureux : incompréhension, injustice, incompétence, culpabilité, impasse,</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Appréhension anxieuse échéance (évaluation, changement technique ou organisationnel, nouveau directeur, nouveau poste)</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Renoncement soudain à responsabilités, projets, activités professionnellement investies</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Évocation départ, démission, mutation</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Labilité émotions, humeur, caractère</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Désinvolture ostentatoire, cynisme, grève du zèle</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Repli sur soi, froideur, mutisme, fuite  lieux convivialité</a:t>
            </a:r>
          </a:p>
          <a:p>
            <a:pPr marL="457200" indent="-457200">
              <a:lnSpc>
                <a:spcPct val="80000"/>
              </a:lnSpc>
              <a:spcAft>
                <a:spcPts val="800"/>
              </a:spcAft>
              <a:buClr>
                <a:srgbClr val="AA0000"/>
              </a:buClr>
              <a:buFont typeface="Wingdings" charset="2"/>
              <a:buChar char="ü"/>
            </a:pPr>
            <a:r>
              <a:rPr lang="fr-FR" sz="2000" b="1" dirty="0" smtClean="0">
                <a:latin typeface="Arial"/>
                <a:cs typeface="Arial"/>
              </a:rPr>
              <a:t>Messages énigmatiques, allusifs, menaçants,</a:t>
            </a:r>
            <a:br>
              <a:rPr lang="fr-FR" sz="2000" b="1" dirty="0" smtClean="0">
                <a:latin typeface="Arial"/>
                <a:cs typeface="Arial"/>
              </a:rPr>
            </a:br>
            <a:r>
              <a:rPr lang="fr-FR" sz="2000" b="1" dirty="0" smtClean="0">
                <a:latin typeface="Arial"/>
                <a:cs typeface="Arial"/>
              </a:rPr>
              <a:t>désespérés </a:t>
            </a:r>
            <a:r>
              <a:rPr lang="fr-FR" sz="2000" dirty="0" smtClean="0">
                <a:latin typeface="Arial"/>
                <a:cs typeface="Arial"/>
              </a:rPr>
              <a:t>(messagerie)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sz="46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PASSAGE À L’ACTE</a:t>
            </a:r>
            <a:endParaRPr lang="en-US" sz="46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4724370"/>
          </a:xfrm>
          <a:prstGeom prst="rect">
            <a:avLst/>
          </a:prstGeom>
          <a:noFill/>
        </p:spPr>
        <p:txBody>
          <a:bodyPr wrap="square" rtlCol="0">
            <a:noAutofit/>
          </a:bodyPr>
          <a:lstStyle/>
          <a:p>
            <a:pPr marL="720000" lvl="1" indent="-457200">
              <a:lnSpc>
                <a:spcPct val="90000"/>
              </a:lnSpc>
              <a:spcAft>
                <a:spcPts val="1000"/>
              </a:spcAft>
              <a:buClr>
                <a:srgbClr val="AA0000"/>
              </a:buClr>
              <a:buFont typeface="Wingdings" charset="2"/>
              <a:buChar char="ü"/>
            </a:pPr>
            <a:r>
              <a:rPr lang="fr-FR" sz="2000" b="1" dirty="0" smtClean="0">
                <a:latin typeface="Arial"/>
                <a:cs typeface="Arial"/>
              </a:rPr>
              <a:t>Un vécu de solitude insoutenable</a:t>
            </a:r>
          </a:p>
          <a:p>
            <a:pPr marL="1177200" lvl="4" indent="-457200">
              <a:lnSpc>
                <a:spcPct val="90000"/>
              </a:lnSpc>
              <a:buClr>
                <a:srgbClr val="AA0000"/>
              </a:buClr>
              <a:buFont typeface="Arial"/>
              <a:buChar char="•"/>
            </a:pPr>
            <a:r>
              <a:rPr lang="fr-FR" sz="2000" b="1" dirty="0" smtClean="0">
                <a:latin typeface="Arial"/>
                <a:cs typeface="Arial"/>
              </a:rPr>
              <a:t>dans un système devenu sans repères ni appuis </a:t>
            </a:r>
            <a:r>
              <a:rPr lang="fr-FR" sz="2000" dirty="0" smtClean="0">
                <a:latin typeface="Arial"/>
                <a:cs typeface="Arial"/>
              </a:rPr>
              <a:t>(restructurations, disparition des solidarités)</a:t>
            </a:r>
          </a:p>
          <a:p>
            <a:pPr marL="1177200" lvl="4" indent="-457200">
              <a:lnSpc>
                <a:spcPct val="90000"/>
              </a:lnSpc>
              <a:buClr>
                <a:srgbClr val="AA0000"/>
              </a:buClr>
              <a:buFont typeface="Arial"/>
              <a:buChar char="•"/>
            </a:pPr>
            <a:r>
              <a:rPr lang="fr-FR" sz="2000" b="1" dirty="0" smtClean="0">
                <a:latin typeface="Arial"/>
                <a:cs typeface="Arial"/>
              </a:rPr>
              <a:t>dans un travail qui n’est plus maîtrisé </a:t>
            </a:r>
            <a:r>
              <a:rPr lang="fr-FR" sz="2000" dirty="0" smtClean="0">
                <a:latin typeface="Arial"/>
                <a:cs typeface="Arial"/>
              </a:rPr>
              <a:t>(obsolescence des savoirs et savoir-faire, surcharge)</a:t>
            </a:r>
          </a:p>
          <a:p>
            <a:pPr marL="1177200" lvl="4" indent="-457200">
              <a:lnSpc>
                <a:spcPct val="90000"/>
              </a:lnSpc>
              <a:buClr>
                <a:srgbClr val="AA0000"/>
              </a:buClr>
              <a:buFont typeface="Arial"/>
              <a:buChar char="•"/>
            </a:pPr>
            <a:r>
              <a:rPr lang="fr-FR" sz="2000" b="1" dirty="0" smtClean="0">
                <a:latin typeface="Arial"/>
                <a:cs typeface="Arial"/>
              </a:rPr>
              <a:t>ou qui a perdu son sens </a:t>
            </a:r>
            <a:r>
              <a:rPr lang="fr-FR" sz="2000" dirty="0" smtClean="0">
                <a:latin typeface="Arial"/>
                <a:cs typeface="Arial"/>
              </a:rPr>
              <a:t>(valeurs, sublimation, identité)</a:t>
            </a:r>
            <a:br>
              <a:rPr lang="fr-FR" sz="2000" dirty="0" smtClean="0">
                <a:latin typeface="Arial"/>
                <a:cs typeface="Arial"/>
              </a:rPr>
            </a:br>
            <a:endParaRPr lang="fr-FR" sz="1600" b="1" dirty="0" smtClean="0">
              <a:latin typeface="Arial"/>
              <a:cs typeface="Arial"/>
            </a:endParaRPr>
          </a:p>
          <a:p>
            <a:pPr marL="720000" indent="-457200">
              <a:lnSpc>
                <a:spcPct val="90000"/>
              </a:lnSpc>
              <a:spcAft>
                <a:spcPts val="1000"/>
              </a:spcAft>
              <a:buClr>
                <a:srgbClr val="AA0000"/>
              </a:buClr>
              <a:buFont typeface="Wingdings" charset="2"/>
              <a:buChar char="ü"/>
            </a:pPr>
            <a:r>
              <a:rPr lang="fr-FR" sz="2000" b="1" dirty="0" smtClean="0">
                <a:latin typeface="Arial"/>
                <a:cs typeface="Arial"/>
              </a:rPr>
              <a:t>Un évènement professionnel précipitant</a:t>
            </a:r>
          </a:p>
          <a:p>
            <a:pPr marL="1177200" lvl="2" indent="-457200">
              <a:lnSpc>
                <a:spcPct val="90000"/>
              </a:lnSpc>
              <a:buClr>
                <a:srgbClr val="AA0000"/>
              </a:buClr>
              <a:buFont typeface="Arial"/>
              <a:buChar char="•"/>
            </a:pPr>
            <a:r>
              <a:rPr lang="fr-FR" sz="2000" b="1" dirty="0" smtClean="0">
                <a:latin typeface="Arial"/>
                <a:cs typeface="Arial"/>
              </a:rPr>
              <a:t>Reprise du travail </a:t>
            </a:r>
            <a:r>
              <a:rPr lang="fr-FR" sz="2000" dirty="0" smtClean="0">
                <a:latin typeface="Arial"/>
                <a:cs typeface="Arial"/>
              </a:rPr>
              <a:t>après vacances ou arrêt maladie</a:t>
            </a:r>
          </a:p>
          <a:p>
            <a:pPr marL="1177200" lvl="2" indent="-457200">
              <a:lnSpc>
                <a:spcPct val="90000"/>
              </a:lnSpc>
              <a:buClr>
                <a:srgbClr val="AA0000"/>
              </a:buClr>
              <a:buFont typeface="Arial"/>
              <a:buChar char="•"/>
            </a:pPr>
            <a:r>
              <a:rPr lang="fr-FR" sz="2000" b="1" dirty="0" smtClean="0">
                <a:latin typeface="Arial"/>
                <a:cs typeface="Arial"/>
              </a:rPr>
              <a:t>Échéances : </a:t>
            </a:r>
            <a:r>
              <a:rPr lang="fr-FR" sz="2000" dirty="0" smtClean="0">
                <a:latin typeface="Arial"/>
                <a:cs typeface="Arial"/>
              </a:rPr>
              <a:t>évaluation individuelle, date butoir fin de tâches , nouvelles responsabilités, formation </a:t>
            </a:r>
          </a:p>
          <a:p>
            <a:pPr marL="1177200" lvl="2" indent="-457200">
              <a:lnSpc>
                <a:spcPct val="90000"/>
              </a:lnSpc>
              <a:buClr>
                <a:srgbClr val="AA0000"/>
              </a:buClr>
              <a:buFont typeface="Arial"/>
              <a:buChar char="•"/>
            </a:pPr>
            <a:r>
              <a:rPr lang="fr-FR" sz="2000" b="1" dirty="0" smtClean="0">
                <a:latin typeface="Arial"/>
                <a:cs typeface="Arial"/>
              </a:rPr>
              <a:t>Changements </a:t>
            </a:r>
            <a:r>
              <a:rPr lang="fr-FR" sz="2000" dirty="0" smtClean="0">
                <a:latin typeface="Arial"/>
                <a:cs typeface="Arial"/>
              </a:rPr>
              <a:t>de responsable, de poste, d’équipe, nouvelles technologies, nouvelles procédures</a:t>
            </a:r>
          </a:p>
          <a:p>
            <a:pPr marL="1177200" lvl="2" indent="-457200">
              <a:lnSpc>
                <a:spcPct val="90000"/>
              </a:lnSpc>
              <a:buClr>
                <a:srgbClr val="AA0000"/>
              </a:buClr>
              <a:buFont typeface="Arial"/>
              <a:buChar char="•"/>
            </a:pPr>
            <a:endParaRPr lang="fr-FR" sz="1600" b="1" dirty="0" smtClean="0">
              <a:latin typeface="Arial"/>
              <a:cs typeface="Arial"/>
            </a:endParaRPr>
          </a:p>
          <a:p>
            <a:pPr marL="720000" lvl="2" indent="-457200">
              <a:lnSpc>
                <a:spcPct val="90000"/>
              </a:lnSpc>
              <a:spcAft>
                <a:spcPts val="1000"/>
              </a:spcAft>
              <a:buClr>
                <a:srgbClr val="AA0000"/>
              </a:buClr>
              <a:buFont typeface="Wingdings" charset="2"/>
              <a:buChar char="ü"/>
            </a:pPr>
            <a:r>
              <a:rPr lang="fr-FR" sz="2000" b="1" dirty="0" smtClean="0">
                <a:latin typeface="Arial"/>
                <a:cs typeface="Arial"/>
              </a:rPr>
              <a:t>Un message adressé au milieu de travail</a:t>
            </a:r>
            <a:br>
              <a:rPr lang="fr-FR" sz="2000" b="1" dirty="0" smtClean="0">
                <a:latin typeface="Arial"/>
                <a:cs typeface="Arial"/>
              </a:rPr>
            </a:br>
            <a:r>
              <a:rPr lang="fr-FR" sz="2000" dirty="0" smtClean="0">
                <a:latin typeface="Arial"/>
                <a:cs typeface="Arial"/>
              </a:rPr>
              <a:t>(mise en scène, courrier)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sz="40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DES SITUATIONS PROFESSIONNELLES À RISQUES</a:t>
            </a:r>
            <a:endParaRPr lang="en-US" sz="40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7640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Restructuration - fusion d’entreprises </a:t>
            </a:r>
            <a:r>
              <a:rPr lang="fr-FR" sz="2100" dirty="0" smtClean="0">
                <a:solidFill>
                  <a:srgbClr val="000000"/>
                </a:solidFill>
                <a:latin typeface="Arial"/>
                <a:cs typeface="Arial"/>
              </a:rPr>
              <a:t>(disqualification de tout se qui se faisait auparavant: « on ne savait pas travailler! »)</a:t>
            </a:r>
          </a:p>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Disgrâce</a:t>
            </a:r>
            <a:r>
              <a:rPr lang="fr-FR" sz="2100" dirty="0" smtClean="0">
                <a:solidFill>
                  <a:srgbClr val="000000"/>
                </a:solidFill>
                <a:latin typeface="Arial"/>
                <a:cs typeface="Arial"/>
              </a:rPr>
              <a:t>, désaveu, sans avoir démérité (changement de « têtes »)</a:t>
            </a:r>
          </a:p>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Attaque des valeurs de métier </a:t>
            </a:r>
            <a:r>
              <a:rPr lang="fr-FR" sz="2100" dirty="0" smtClean="0">
                <a:solidFill>
                  <a:srgbClr val="000000"/>
                </a:solidFill>
                <a:latin typeface="Arial"/>
                <a:cs typeface="Arial"/>
              </a:rPr>
              <a:t>(« </a:t>
            </a:r>
            <a:r>
              <a:rPr lang="fr-FR" sz="2100" dirty="0" err="1" smtClean="0">
                <a:solidFill>
                  <a:srgbClr val="000000"/>
                </a:solidFill>
                <a:latin typeface="Arial"/>
                <a:cs typeface="Arial"/>
              </a:rPr>
              <a:t>sur-qualité</a:t>
            </a:r>
            <a:r>
              <a:rPr lang="fr-FR" sz="2100" dirty="0" smtClean="0">
                <a:solidFill>
                  <a:srgbClr val="000000"/>
                </a:solidFill>
                <a:latin typeface="Arial"/>
                <a:cs typeface="Arial"/>
              </a:rPr>
              <a:t> », sens du travail): souffrance éthique+++</a:t>
            </a:r>
            <a:endParaRPr lang="fr-FR" sz="2100" dirty="0" smtClean="0">
              <a:solidFill>
                <a:srgbClr val="000000"/>
              </a:solidFill>
              <a:latin typeface="Arial"/>
              <a:cs typeface="Arial"/>
            </a:endParaRPr>
          </a:p>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Absence </a:t>
            </a:r>
            <a:r>
              <a:rPr lang="fr-FR" sz="2100" b="1" dirty="0" smtClean="0">
                <a:solidFill>
                  <a:srgbClr val="000000"/>
                </a:solidFill>
                <a:latin typeface="Arial"/>
                <a:cs typeface="Arial"/>
              </a:rPr>
              <a:t>d’issue </a:t>
            </a:r>
            <a:r>
              <a:rPr lang="fr-FR" sz="2100" dirty="0" smtClean="0">
                <a:solidFill>
                  <a:srgbClr val="000000"/>
                </a:solidFill>
                <a:latin typeface="Arial"/>
                <a:cs typeface="Arial"/>
              </a:rPr>
              <a:t>en terme de mobilité ( statut, emploi, qualification, âge)</a:t>
            </a:r>
            <a:r>
              <a:rPr lang="fr-FR" sz="2100" dirty="0" smtClean="0">
                <a:solidFill>
                  <a:srgbClr val="000000"/>
                </a:solidFill>
                <a:latin typeface="Arial"/>
                <a:cs typeface="Arial"/>
              </a:rPr>
              <a:t> </a:t>
            </a:r>
            <a:endParaRPr lang="fr-FR" sz="1000" dirty="0" smtClean="0">
              <a:solidFill>
                <a:srgbClr val="000000"/>
              </a:solidFill>
              <a:latin typeface="Arial"/>
              <a:cs typeface="Arial"/>
            </a:endParaRPr>
          </a:p>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Surcharge </a:t>
            </a:r>
            <a:r>
              <a:rPr lang="fr-FR" sz="2100" dirty="0" smtClean="0">
                <a:solidFill>
                  <a:srgbClr val="000000"/>
                </a:solidFill>
                <a:latin typeface="Arial"/>
                <a:cs typeface="Arial"/>
              </a:rPr>
              <a:t>déniée par l’encadrement </a:t>
            </a:r>
            <a:r>
              <a:rPr lang="fr-FR" sz="2100" b="1" dirty="0" smtClean="0">
                <a:solidFill>
                  <a:srgbClr val="000000"/>
                </a:solidFill>
                <a:latin typeface="Arial"/>
                <a:cs typeface="Arial"/>
              </a:rPr>
              <a:t>(</a:t>
            </a:r>
            <a:r>
              <a:rPr lang="fr-FR" sz="2100" b="1" dirty="0" err="1" smtClean="0">
                <a:solidFill>
                  <a:srgbClr val="000000"/>
                </a:solidFill>
                <a:latin typeface="Arial"/>
                <a:cs typeface="Arial"/>
              </a:rPr>
              <a:t>burn-out</a:t>
            </a:r>
            <a:r>
              <a:rPr lang="fr-FR" sz="2100" b="1" dirty="0" smtClean="0">
                <a:solidFill>
                  <a:srgbClr val="000000"/>
                </a:solidFill>
                <a:latin typeface="Arial"/>
                <a:cs typeface="Arial"/>
              </a:rPr>
              <a:t>) </a:t>
            </a:r>
          </a:p>
          <a:p>
            <a:pPr marL="457200" indent="-457200">
              <a:lnSpc>
                <a:spcPct val="90000"/>
              </a:lnSpc>
              <a:spcAft>
                <a:spcPts val="1000"/>
              </a:spcAft>
              <a:buClr>
                <a:srgbClr val="AA0000"/>
              </a:buClr>
              <a:buFont typeface="Wingdings" charset="2"/>
              <a:buChar char="ü"/>
            </a:pPr>
            <a:r>
              <a:rPr lang="fr-FR" sz="2100" b="1" dirty="0" smtClean="0">
                <a:solidFill>
                  <a:srgbClr val="000000"/>
                </a:solidFill>
                <a:latin typeface="Arial"/>
                <a:cs typeface="Arial"/>
              </a:rPr>
              <a:t>Harcèlement moral toléré ou encouragé: </a:t>
            </a:r>
            <a:r>
              <a:rPr lang="fr-FR" sz="2100" dirty="0" smtClean="0">
                <a:solidFill>
                  <a:srgbClr val="000000"/>
                </a:solidFill>
                <a:latin typeface="Arial"/>
                <a:cs typeface="Arial"/>
              </a:rPr>
              <a:t>vertical</a:t>
            </a:r>
            <a:br>
              <a:rPr lang="fr-FR" sz="2100" dirty="0" smtClean="0">
                <a:solidFill>
                  <a:srgbClr val="000000"/>
                </a:solidFill>
                <a:latin typeface="Arial"/>
                <a:cs typeface="Arial"/>
              </a:rPr>
            </a:br>
            <a:r>
              <a:rPr lang="fr-FR" sz="2100" dirty="0" smtClean="0">
                <a:solidFill>
                  <a:srgbClr val="000000"/>
                </a:solidFill>
                <a:latin typeface="Arial"/>
                <a:cs typeface="Arial"/>
              </a:rPr>
              <a:t>(descendant ou ascendant), horizontal,</a:t>
            </a:r>
            <a:br>
              <a:rPr lang="fr-FR" sz="2100" dirty="0" smtClean="0">
                <a:solidFill>
                  <a:srgbClr val="000000"/>
                </a:solidFill>
                <a:latin typeface="Arial"/>
                <a:cs typeface="Arial"/>
              </a:rPr>
            </a:br>
            <a:r>
              <a:rPr lang="fr-FR" sz="2100" dirty="0" smtClean="0">
                <a:solidFill>
                  <a:srgbClr val="000000"/>
                </a:solidFill>
                <a:latin typeface="Arial"/>
                <a:cs typeface="Arial"/>
              </a:rPr>
              <a:t>individuel, collectif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wrap="square">
            <a:noAutofit/>
          </a:bodyPr>
          <a:lstStyle/>
          <a:p>
            <a:pPr algn="l">
              <a:lnSpc>
                <a:spcPct val="85000"/>
              </a:lnSpc>
            </a:pPr>
            <a:r>
              <a:rPr lang="en-US" sz="3800" b="1" spc="-150"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FACE À UNE CONDUITE SUICIDAIRE</a:t>
            </a:r>
            <a:endParaRPr lang="en-US" sz="3800" b="1" spc="-150"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371600"/>
            <a:ext cx="8229600" cy="4724370"/>
          </a:xfrm>
          <a:prstGeom prst="rect">
            <a:avLst/>
          </a:prstGeom>
          <a:noFill/>
        </p:spPr>
        <p:txBody>
          <a:bodyPr wrap="square" rtlCol="0">
            <a:noAutofit/>
          </a:bodyPr>
          <a:lstStyle/>
          <a:p>
            <a:pPr marL="457200" indent="-457200">
              <a:lnSpc>
                <a:spcPct val="90000"/>
              </a:lnSpc>
              <a:spcAft>
                <a:spcPts val="1000"/>
              </a:spcAft>
              <a:buClr>
                <a:srgbClr val="AA0000"/>
              </a:buClr>
              <a:buFont typeface="Wingdings" charset="2"/>
              <a:buChar char="ü"/>
            </a:pPr>
            <a:r>
              <a:rPr lang="fr-FR" sz="2000" b="1" dirty="0" smtClean="0">
                <a:solidFill>
                  <a:srgbClr val="000000"/>
                </a:solidFill>
                <a:latin typeface="Arial"/>
                <a:cs typeface="Arial"/>
              </a:rPr>
              <a:t>Interroger systématiquement le rapport subjectif au travail</a:t>
            </a:r>
            <a:r>
              <a:rPr lang="fr-FR" sz="2000" dirty="0" smtClean="0">
                <a:solidFill>
                  <a:srgbClr val="000000"/>
                </a:solidFill>
                <a:latin typeface="Arial"/>
                <a:cs typeface="Arial"/>
              </a:rPr>
              <a:t> (facteur de risque ou de résilience)</a:t>
            </a:r>
          </a:p>
          <a:p>
            <a:pPr marL="457200" indent="-457200">
              <a:lnSpc>
                <a:spcPct val="90000"/>
              </a:lnSpc>
              <a:spcAft>
                <a:spcPts val="1000"/>
              </a:spcAft>
              <a:buClr>
                <a:srgbClr val="AA0000"/>
              </a:buClr>
              <a:buFont typeface="Wingdings" charset="2"/>
              <a:buChar char="ü"/>
            </a:pPr>
            <a:r>
              <a:rPr lang="fr-FR" sz="2000" b="1" dirty="0" smtClean="0">
                <a:solidFill>
                  <a:srgbClr val="000000"/>
                </a:solidFill>
                <a:latin typeface="Arial"/>
                <a:cs typeface="Arial"/>
              </a:rPr>
              <a:t>L’arrêt de travail </a:t>
            </a:r>
            <a:r>
              <a:rPr lang="fr-FR" sz="2000" dirty="0" smtClean="0">
                <a:solidFill>
                  <a:srgbClr val="000000"/>
                </a:solidFill>
                <a:latin typeface="Arial"/>
                <a:cs typeface="Arial"/>
              </a:rPr>
              <a:t>nécessaire et </a:t>
            </a:r>
            <a:r>
              <a:rPr lang="fr-FR" sz="2000" dirty="0" smtClean="0">
                <a:solidFill>
                  <a:srgbClr val="AA0000"/>
                </a:solidFill>
                <a:latin typeface="Arial"/>
                <a:cs typeface="Arial"/>
              </a:rPr>
              <a:t>suffisamment long </a:t>
            </a:r>
            <a:r>
              <a:rPr lang="fr-FR" sz="2000" dirty="0" smtClean="0">
                <a:solidFill>
                  <a:srgbClr val="000000"/>
                </a:solidFill>
                <a:latin typeface="Arial"/>
                <a:cs typeface="Arial"/>
              </a:rPr>
              <a:t>(contact </a:t>
            </a:r>
            <a:r>
              <a:rPr lang="fr-FR" sz="2000" dirty="0" err="1" smtClean="0">
                <a:solidFill>
                  <a:srgbClr val="000000"/>
                </a:solidFill>
                <a:latin typeface="Arial"/>
                <a:cs typeface="Arial"/>
              </a:rPr>
              <a:t>med</a:t>
            </a:r>
            <a:r>
              <a:rPr lang="fr-FR" sz="2000" dirty="0" smtClean="0">
                <a:solidFill>
                  <a:srgbClr val="000000"/>
                </a:solidFill>
                <a:latin typeface="Arial"/>
                <a:cs typeface="Arial"/>
              </a:rPr>
              <a:t>. traitant / </a:t>
            </a:r>
            <a:r>
              <a:rPr lang="fr-FR" sz="2000" dirty="0" err="1" smtClean="0">
                <a:solidFill>
                  <a:srgbClr val="000000"/>
                </a:solidFill>
                <a:latin typeface="Arial"/>
                <a:cs typeface="Arial"/>
              </a:rPr>
              <a:t>med</a:t>
            </a:r>
            <a:r>
              <a:rPr lang="fr-FR" sz="2000" dirty="0" smtClean="0">
                <a:solidFill>
                  <a:srgbClr val="000000"/>
                </a:solidFill>
                <a:latin typeface="Arial"/>
                <a:cs typeface="Arial"/>
              </a:rPr>
              <a:t>. conseil) = prévention suicide++</a:t>
            </a:r>
          </a:p>
          <a:p>
            <a:pPr marL="457200" indent="-457200">
              <a:lnSpc>
                <a:spcPct val="90000"/>
              </a:lnSpc>
              <a:spcAft>
                <a:spcPts val="1000"/>
              </a:spcAft>
              <a:buClr>
                <a:srgbClr val="AA0000"/>
              </a:buClr>
              <a:buFont typeface="Wingdings" charset="2"/>
              <a:buChar char="ü"/>
            </a:pPr>
            <a:r>
              <a:rPr lang="fr-FR" sz="2000" dirty="0" smtClean="0">
                <a:solidFill>
                  <a:srgbClr val="000000"/>
                </a:solidFill>
                <a:latin typeface="Arial"/>
                <a:cs typeface="Arial"/>
              </a:rPr>
              <a:t>Convenir avec le patient des </a:t>
            </a:r>
            <a:r>
              <a:rPr lang="fr-FR" sz="2000" b="1" dirty="0" smtClean="0">
                <a:solidFill>
                  <a:srgbClr val="000000"/>
                </a:solidFill>
                <a:latin typeface="Arial"/>
                <a:cs typeface="Arial"/>
              </a:rPr>
              <a:t>modalités de contact avec le médecin du travail </a:t>
            </a:r>
            <a:r>
              <a:rPr lang="fr-FR" sz="2000" dirty="0" smtClean="0">
                <a:solidFill>
                  <a:srgbClr val="AA0000"/>
                </a:solidFill>
                <a:latin typeface="Arial"/>
                <a:cs typeface="Arial"/>
              </a:rPr>
              <a:t>(éclairage contexte entreprise; consultation  pendant </a:t>
            </a:r>
            <a:r>
              <a:rPr lang="fr-FR" sz="2000" dirty="0" smtClean="0">
                <a:solidFill>
                  <a:srgbClr val="AA0000"/>
                </a:solidFill>
                <a:latin typeface="Arial"/>
                <a:cs typeface="Arial"/>
              </a:rPr>
              <a:t>l’AM; </a:t>
            </a:r>
            <a:r>
              <a:rPr lang="fr-FR" sz="2000" dirty="0" smtClean="0">
                <a:solidFill>
                  <a:srgbClr val="AA0000"/>
                </a:solidFill>
                <a:latin typeface="Arial"/>
                <a:cs typeface="Arial"/>
              </a:rPr>
              <a:t>pistes des changements envisageables: </a:t>
            </a:r>
            <a:r>
              <a:rPr lang="fr-FR" sz="2000" dirty="0" smtClean="0">
                <a:solidFill>
                  <a:srgbClr val="000000"/>
                </a:solidFill>
                <a:latin typeface="Arial"/>
                <a:cs typeface="Arial"/>
              </a:rPr>
              <a:t>de poste, d’horaires, de fonctions, d’équipe… Reprise à temps partiel thérapeutique, inaptitude définitive à tout poste dans l’entreprise, réorientation professionnelle.</a:t>
            </a:r>
          </a:p>
          <a:p>
            <a:pPr marL="457200" indent="-457200">
              <a:lnSpc>
                <a:spcPct val="90000"/>
              </a:lnSpc>
              <a:spcAft>
                <a:spcPts val="1000"/>
              </a:spcAft>
              <a:buClr>
                <a:srgbClr val="AA0000"/>
              </a:buClr>
              <a:buFont typeface="Wingdings" charset="2"/>
              <a:buChar char="ü"/>
            </a:pPr>
            <a:r>
              <a:rPr lang="fr-FR" sz="2000" dirty="0" smtClean="0">
                <a:solidFill>
                  <a:srgbClr val="000000"/>
                </a:solidFill>
                <a:latin typeface="Arial"/>
                <a:cs typeface="Arial"/>
              </a:rPr>
              <a:t>Pour une reprise de contact avec le milieu de travail :S’appuyer sur </a:t>
            </a:r>
            <a:r>
              <a:rPr lang="fr-FR" sz="2000" b="1" dirty="0" smtClean="0">
                <a:solidFill>
                  <a:srgbClr val="000000"/>
                </a:solidFill>
                <a:latin typeface="Arial"/>
                <a:cs typeface="Arial"/>
              </a:rPr>
              <a:t>les « personnes ressources » </a:t>
            </a:r>
            <a:r>
              <a:rPr lang="fr-FR" sz="2000" dirty="0" smtClean="0">
                <a:solidFill>
                  <a:srgbClr val="000000"/>
                </a:solidFill>
                <a:latin typeface="Arial"/>
                <a:cs typeface="Arial"/>
              </a:rPr>
              <a:t>désignées par le patient (confiance/solitude)</a:t>
            </a:r>
          </a:p>
          <a:p>
            <a:pPr marL="457200" indent="-457200">
              <a:lnSpc>
                <a:spcPct val="90000"/>
              </a:lnSpc>
              <a:spcAft>
                <a:spcPts val="1000"/>
              </a:spcAft>
              <a:buClr>
                <a:srgbClr val="AA0000"/>
              </a:buClr>
              <a:buFont typeface="Wingdings" charset="2"/>
              <a:buChar char="ü"/>
            </a:pPr>
            <a:r>
              <a:rPr lang="fr-FR" sz="2000" b="1" dirty="0" err="1" smtClean="0">
                <a:solidFill>
                  <a:srgbClr val="000000"/>
                </a:solidFill>
                <a:latin typeface="Arial"/>
                <a:cs typeface="Arial"/>
              </a:rPr>
              <a:t>Co-thérapie</a:t>
            </a:r>
            <a:r>
              <a:rPr lang="fr-FR" sz="2000" b="1" dirty="0" smtClean="0">
                <a:solidFill>
                  <a:srgbClr val="000000"/>
                </a:solidFill>
                <a:latin typeface="Arial"/>
                <a:cs typeface="Arial"/>
              </a:rPr>
              <a:t>: Suivi  psychiatrique et en santé au travail</a:t>
            </a:r>
            <a:br>
              <a:rPr lang="fr-FR" sz="2000" b="1" dirty="0" smtClean="0">
                <a:solidFill>
                  <a:srgbClr val="000000"/>
                </a:solidFill>
                <a:latin typeface="Arial"/>
                <a:cs typeface="Arial"/>
              </a:rPr>
            </a:br>
            <a:r>
              <a:rPr lang="fr-FR" sz="2000" dirty="0" smtClean="0">
                <a:solidFill>
                  <a:srgbClr val="000000"/>
                </a:solidFill>
                <a:latin typeface="Arial"/>
                <a:cs typeface="Arial"/>
              </a:rPr>
              <a:t>sur la période de transition (retour </a:t>
            </a:r>
            <a:r>
              <a:rPr lang="fr-FR" sz="2000" dirty="0" smtClean="0">
                <a:solidFill>
                  <a:srgbClr val="000000"/>
                </a:solidFill>
                <a:latin typeface="Arial"/>
                <a:cs typeface="Arial"/>
              </a:rPr>
              <a:t>au travail</a:t>
            </a:r>
            <a:r>
              <a:rPr lang="fr-FR" sz="2000" dirty="0" smtClean="0">
                <a:solidFill>
                  <a:srgbClr val="000000"/>
                </a:solidFill>
                <a:latin typeface="Arial"/>
                <a:cs typeface="Arial"/>
              </a:rPr>
              <a:t>/changement de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 name="Picture 4" descr="end page.png_effected.png"/>
          <p:cNvPicPr>
            <a:picLocks noChangeAspect="1"/>
          </p:cNvPicPr>
          <p:nvPr/>
        </p:nvPicPr>
        <p:blipFill>
          <a:blip r:embed="rId3"/>
          <a:stretch>
            <a:fillRect/>
          </a:stretch>
        </p:blipFill>
        <p:spPr>
          <a:xfrm>
            <a:off x="0" y="0"/>
            <a:ext cx="9144000" cy="6858000"/>
          </a:xfrm>
          <a:prstGeom prst="rect">
            <a:avLst/>
          </a:prstGeo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227</TotalTime>
  <Words>1655</Words>
  <Application>Microsoft Macintosh PowerPoint</Application>
  <PresentationFormat>On-screen Show (4:3)</PresentationFormat>
  <Paragraphs>109</Paragraphs>
  <Slides>14</Slides>
  <Notes>2</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CONDUITES SUICIDAIRES &amp; RAPPORT SUBJECTIF AU TRAVAIL</vt:lpstr>
      <vt:lpstr>SUICIDE AU TRAVAIL, SUICIDE ET TRAVAIL: UN PHÉNOMÈNE RÉCENT ?</vt:lpstr>
      <vt:lpstr>SUICIDE AU TRAVAIL, SUICIDE ET TRAVAIL: UN PHÉNOMÈNE FRÉQUENT ? (1)</vt:lpstr>
      <vt:lpstr>SUICIDE AU TRAVAIL, SUICIDE ET TRAVAIL: UN PHÉNOMÈNE FRÉQUENT ? (2)</vt:lpstr>
      <vt:lpstr>DE LA QUESTION DE LA FRÉQUENCE À LA QUESTION DU SENS</vt:lpstr>
      <vt:lpstr>“SE TUER POUR SON TRAVAIL… COMMENT PEUT-PON EN ARRIVER LÀ ?”</vt:lpstr>
      <vt:lpstr>SUBLIMATION, TRAVAIL ET… RETOUR SUR INVESTISSEMENT</vt:lpstr>
      <vt:lpstr>CONSULTATION DE PSYCHOPATHOLOGIE DU TRAVAIL (Pathologie Professionnelle – Médecine E-CHU Angers)</vt:lpstr>
      <vt:lpstr>LES SIGNES D’ALERTE DU RISQUE SUICIDAIRE (1)</vt:lpstr>
      <vt:lpstr>LES SIGNES D’ALERTE DU RISQUE SUICIDAIRE (2)</vt:lpstr>
      <vt:lpstr>LE PASSAGE À L’ACTE</vt:lpstr>
      <vt:lpstr>DES SITUATIONS PROFESSIONNELLES À RISQUES</vt:lpstr>
      <vt:lpstr>FACE À UNE CONDUITE SUICIDAIRE</vt:lpstr>
      <vt:lpstr>Slide 14</vt:lpstr>
    </vt:vector>
  </TitlesOfParts>
  <Company>Les citadelles de la Propagande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Marie Pezé</cp:lastModifiedBy>
  <cp:revision>80</cp:revision>
  <dcterms:created xsi:type="dcterms:W3CDTF">2013-04-05T13:18:34Z</dcterms:created>
  <dcterms:modified xsi:type="dcterms:W3CDTF">2013-04-05T13:25:45Z</dcterms:modified>
</cp:coreProperties>
</file>