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40"/>
  </p:notesMasterIdLst>
  <p:sldIdLst>
    <p:sldId id="256" r:id="rId2"/>
    <p:sldId id="25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1" r:id="rId31"/>
    <p:sldId id="290" r:id="rId32"/>
    <p:sldId id="292" r:id="rId33"/>
    <p:sldId id="293" r:id="rId34"/>
    <p:sldId id="294" r:id="rId35"/>
    <p:sldId id="295" r:id="rId36"/>
    <p:sldId id="296" r:id="rId37"/>
    <p:sldId id="297" r:id="rId38"/>
    <p:sldId id="26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D757E-478E-8143-B878-54D1BB421F5E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CD9F-C65E-6948-8B11-7DEDDD4A7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lcome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057400"/>
            <a:ext cx="7772400" cy="1470025"/>
          </a:xfrm>
        </p:spPr>
        <p:txBody>
          <a:bodyPr>
            <a:normAutofit fontScale="90000"/>
          </a:bodyPr>
          <a:lstStyle/>
          <a:p>
            <a:pPr algn="l">
              <a:lnSpc>
                <a:spcPct val="80000"/>
              </a:lnSpc>
            </a:pPr>
            <a:r>
              <a:rPr lang="en-US" sz="6400" b="1" spc="-150" dirty="0" smtClean="0">
                <a:latin typeface="Arial"/>
                <a:cs typeface="Arial"/>
              </a:rPr>
              <a:t>LES INDICATEURS</a:t>
            </a:r>
            <a:br>
              <a:rPr lang="en-US" sz="6400" b="1" spc="-150" dirty="0" smtClean="0">
                <a:latin typeface="Arial"/>
                <a:cs typeface="Arial"/>
              </a:rPr>
            </a:br>
            <a:r>
              <a:rPr lang="en-US" sz="6400" b="1" spc="-150" dirty="0" smtClean="0">
                <a:latin typeface="Arial"/>
                <a:cs typeface="Arial"/>
              </a:rPr>
              <a:t>D’ALERTE</a:t>
            </a:r>
            <a:endParaRPr lang="en-US" sz="6400" b="1" spc="-150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4812" y="3488137"/>
            <a:ext cx="6400800" cy="1083863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Nicolas SANDRET</a:t>
            </a:r>
          </a:p>
          <a:p>
            <a:pPr algn="l">
              <a:lnSpc>
                <a:spcPct val="80000"/>
              </a:lnSpc>
            </a:pP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Médecin Inspecteur du travail – Île de France</a:t>
            </a:r>
          </a:p>
          <a:p>
            <a:pPr algn="l">
              <a:lnSpc>
                <a:spcPct val="80000"/>
              </a:lnSpc>
            </a:pPr>
            <a:endParaRPr lang="fr-FR" sz="16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algn="l">
              <a:lnSpc>
                <a:spcPct val="80000"/>
              </a:lnSpc>
            </a:pPr>
            <a:endParaRPr lang="fr-FR" sz="1600" b="1" dirty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>
            <a:normAutofit fontScale="90000"/>
          </a:bodyPr>
          <a:lstStyle/>
          <a:p>
            <a:pPr algn="l"/>
            <a:r>
              <a:rPr lang="en-US" sz="4889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INDICATEURS D’ALERTE :</a:t>
            </a:r>
            <a:br>
              <a:rPr lang="en-US" sz="4889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4889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OÙ LES TROUVER ?</a:t>
            </a:r>
            <a:endParaRPr lang="en-US" sz="3333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209800"/>
            <a:ext cx="8229600" cy="281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600" b="1" spc="-150" dirty="0" smtClean="0">
                <a:latin typeface="Arial"/>
                <a:cs typeface="Arial"/>
              </a:rPr>
              <a:t>Dans les services de santé au travail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endParaRPr lang="fr-FR" sz="36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600" b="1" dirty="0" smtClean="0">
                <a:latin typeface="Arial"/>
                <a:cs typeface="Arial"/>
              </a:rPr>
              <a:t>Dans le cadre général du travail </a:t>
            </a:r>
            <a:endParaRPr lang="en-US" sz="36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>
            <a:noAutofit/>
          </a:bodyPr>
          <a:lstStyle/>
          <a:p>
            <a:pPr algn="l"/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D’ALERTE DANS </a:t>
            </a: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SERVICES DE SANTÉ AU TRAVAIL</a:t>
            </a:r>
            <a:endParaRPr lang="en-US" sz="36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Augmentation du nombre de visites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Augmentation des urgences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Augmentation des indicateurs de santé négatifs </a:t>
            </a:r>
            <a:r>
              <a:rPr lang="fr-FR" sz="3000" dirty="0" smtClean="0">
                <a:latin typeface="Arial"/>
                <a:cs typeface="Arial"/>
              </a:rPr>
              <a:t>(TMS, troubles cardio-vasculaires)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Augmentation des plaintes de souffrance psychologique dans le cadre des consultations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>
            <a:noAutofit/>
          </a:bodyPr>
          <a:lstStyle/>
          <a:p>
            <a:pPr algn="l"/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D’ALERTE DANS LE CADRE GÉNÉRAL DU TRAVAIL</a:t>
            </a:r>
            <a:endParaRPr lang="en-US" sz="36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2098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Actes de violence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Tentatives de suicide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Augmentation des accidents de travail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Taux de rotation du personnel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/>
            <a:r>
              <a:rPr lang="en-US" sz="40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ORGANISATIONNELS</a:t>
            </a:r>
            <a:endParaRPr lang="en-US" sz="36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2098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Taux d’absentéisme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Départ en maternité / en formation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Départ en retraite anticipée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Demande de mobilité, mutation, changement de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MAÎTRISER L’ENVIRONNEMENT JURIDIQUE ET LA RÉGLEMENTATION APPLICABLE</a:t>
            </a:r>
            <a:endParaRPr lang="en-US" sz="4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7432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AA0000"/>
              </a:buClr>
            </a:pPr>
            <a:r>
              <a:rPr lang="fr-FR" sz="3000" b="1" dirty="0" smtClean="0">
                <a:solidFill>
                  <a:srgbClr val="AA0000"/>
                </a:solidFill>
                <a:latin typeface="Arial"/>
                <a:cs typeface="Arial"/>
              </a:rPr>
              <a:t>Directive </a:t>
            </a:r>
            <a:r>
              <a:rPr lang="fr-FR" sz="3000" b="1" dirty="0" smtClean="0">
                <a:latin typeface="Arial"/>
                <a:cs typeface="Arial"/>
              </a:rPr>
              <a:t>- cadre du 12/06/1989 (directive européenne) concernant la mise en œuvre de mesures visant à promouvoir l'amélioration de la sécurité et de la santé des travailleurs au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MAÎTRISER L’ENVIRONNEMENT JURIDIQUE ET LA RÉGLEMENTATION APPLICABLE</a:t>
            </a:r>
            <a:endParaRPr lang="en-US" sz="36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146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Environnement juridique et réglementation applicable aux risques psychosociaux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Obligation générale de sécurité à la charge de l'employeur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Dispositions spécifiques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OBLIGATION GÉNÉRALE DE SÉCURITÉ DE L’EMPLOYEUR (1)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Contenu de l'obligation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Prendre les mesures nécessaires pour assurer la sécurité et protéger la santé physique et mentale des travailleurs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b="1" dirty="0" smtClean="0">
                <a:latin typeface="Arial"/>
                <a:cs typeface="Arial"/>
              </a:rPr>
              <a:t>+ évaluer les risques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(art. L 4121-1 + L 4121-3 CT)</a:t>
            </a:r>
          </a:p>
          <a:p>
            <a:pPr marL="914400" lvl="1" indent="-457200"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Actions de prévention + évaluation des risques professionnels</a:t>
            </a:r>
          </a:p>
          <a:p>
            <a:pPr marL="914400" lvl="1" indent="-457200"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Actions d'information et de formation</a:t>
            </a:r>
          </a:p>
          <a:p>
            <a:pPr marL="914400" lvl="1" indent="-457200"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Mise en place d'une organisation et de moyens adaptés</a:t>
            </a:r>
            <a:endParaRPr lang="fr-FR" sz="22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 Adapter ces mesures pour:</a:t>
            </a:r>
          </a:p>
          <a:p>
            <a:pPr marL="914400" lvl="1" indent="-457200"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Tenir compte du changement des circonstances</a:t>
            </a:r>
          </a:p>
          <a:p>
            <a:pPr marL="914400" lvl="1" indent="-457200"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Tendre à l'amélioration des situations existantes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OBLIGATION GÉNÉRALE DE SÉCURITÉ DE L’EMPLOYEUR (2)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Portée de l’obligation de l’employeur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Obligation de sécurité de résultat consacrée par la jurisprudence</a:t>
            </a:r>
          </a:p>
          <a:p>
            <a:pPr marL="914400" lvl="1" indent="-457200"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Pour les maladies professionnelles (C. </a:t>
            </a:r>
            <a:r>
              <a:rPr lang="fr-FR" dirty="0" err="1" smtClean="0">
                <a:latin typeface="Arial"/>
                <a:cs typeface="Arial"/>
              </a:rPr>
              <a:t>Cass</a:t>
            </a:r>
            <a:r>
              <a:rPr lang="fr-FR" dirty="0" smtClean="0">
                <a:latin typeface="Arial"/>
                <a:cs typeface="Arial"/>
              </a:rPr>
              <a:t>., Soc. 28 février 2002)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Pour les accidents du travail (C. </a:t>
            </a:r>
            <a:r>
              <a:rPr lang="fr-FR" dirty="0" err="1" smtClean="0">
                <a:latin typeface="Arial"/>
                <a:cs typeface="Arial"/>
              </a:rPr>
              <a:t>Cass</a:t>
            </a:r>
            <a:r>
              <a:rPr lang="fr-FR" dirty="0" smtClean="0">
                <a:latin typeface="Arial"/>
                <a:cs typeface="Arial"/>
              </a:rPr>
              <a:t>., Soc. 11 avril 2002)</a:t>
            </a:r>
          </a:p>
          <a:p>
            <a:pPr marL="457200" indent="-457200"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Manquement à cette obligation </a:t>
            </a:r>
            <a:r>
              <a:rPr lang="fr-FR" sz="2200" b="1" dirty="0" err="1" smtClean="0">
                <a:latin typeface="Arial"/>
                <a:cs typeface="Arial"/>
              </a:rPr>
              <a:t></a:t>
            </a:r>
            <a:r>
              <a:rPr lang="fr-FR" sz="2200" b="1" dirty="0" smtClean="0">
                <a:latin typeface="Arial"/>
                <a:cs typeface="Arial"/>
              </a:rPr>
              <a:t> faute inexcusable</a:t>
            </a:r>
          </a:p>
          <a:p>
            <a:pPr marL="914400" lvl="1" indent="-457200">
              <a:buClr>
                <a:srgbClr val="AA0000"/>
              </a:buClr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Critères :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Conscience du danger (appréciation in abstracto de ce qu'aurait dû connaître un professionnel avisé)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Faute (= cause nécessaire du dommage, et non cause</a:t>
            </a:r>
            <a:br>
              <a:rPr lang="fr-FR" dirty="0" smtClean="0">
                <a:latin typeface="Arial"/>
                <a:cs typeface="Arial"/>
              </a:rPr>
            </a:br>
            <a:r>
              <a:rPr lang="fr-FR" dirty="0" smtClean="0">
                <a:latin typeface="Arial"/>
                <a:cs typeface="Arial"/>
              </a:rPr>
              <a:t>déterminante)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Charge de la preuve </a:t>
            </a:r>
            <a:r>
              <a:rPr lang="fr-FR" sz="2200" b="1" dirty="0" err="1" smtClean="0">
                <a:solidFill>
                  <a:srgbClr val="AA0000"/>
                </a:solidFill>
                <a:latin typeface="Arial"/>
                <a:cs typeface="Arial"/>
              </a:rPr>
              <a:t></a:t>
            </a: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 salarié</a:t>
            </a:r>
            <a:endParaRPr lang="fr-FR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OBLIGATION GÉNÉRALE DE SÉCURITÉ DE L’EMPLOYEUR (3)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2098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Document unique </a:t>
            </a:r>
            <a:r>
              <a:rPr lang="fr-FR" b="1" dirty="0" smtClean="0">
                <a:solidFill>
                  <a:srgbClr val="AA0000"/>
                </a:solidFill>
                <a:latin typeface="Arial"/>
                <a:cs typeface="Arial"/>
              </a:rPr>
              <a:t>(art. R 4121-1 + R4121-1 CT)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Transcription des résultats de l’évaluation des risques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Mise à jour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Au moins chaque année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Lors d’un aménagement modifiant les conditions de santé ou de sécurité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Lorsqu’une information supplémentaire intéressant l’évaluation d’un risque dans une unité de travail est recueillie</a:t>
            </a:r>
            <a:endParaRPr lang="fr-FR" sz="2000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OBLIGATION GÉNÉRALE DE SÉCURITÉ DE L’EMPLOYEUR (4)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200" b="1" dirty="0" smtClean="0">
                <a:latin typeface="Arial"/>
                <a:cs typeface="Arial"/>
              </a:rPr>
              <a:t>En pratique → proposition / facteurs de risque pouvant conduire à la souffrance psychologique au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1900" b="1" dirty="0" smtClean="0">
                <a:latin typeface="Arial"/>
                <a:cs typeface="Arial"/>
              </a:rPr>
              <a:t>Une culture organisationnelle qui passe sous silence ce type de comportement ou ne le reconnaît pas comme un problème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1900" b="1" dirty="0" smtClean="0">
                <a:latin typeface="Arial"/>
                <a:cs typeface="Arial"/>
              </a:rPr>
              <a:t>Un changement soudain d’organisation du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1900" b="1" dirty="0" smtClean="0">
                <a:latin typeface="Arial"/>
                <a:cs typeface="Arial"/>
              </a:rPr>
              <a:t>De mauvais rapports entre collègues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1900" b="1" dirty="0" smtClean="0">
                <a:latin typeface="Arial"/>
                <a:cs typeface="Arial"/>
              </a:rPr>
              <a:t>Un niveau d’exigence de travail excessif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1900" b="1" dirty="0" smtClean="0">
                <a:latin typeface="Arial"/>
                <a:cs typeface="Arial"/>
              </a:rPr>
              <a:t>Des défaillances au niveau de la politique de gestion du personnel et un manque de valeurs communes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1900" b="1" dirty="0" smtClean="0">
                <a:latin typeface="Arial"/>
                <a:cs typeface="Arial"/>
              </a:rPr>
              <a:t>Une augmentation générale du niveau de stress au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1900" b="1" dirty="0" smtClean="0">
                <a:latin typeface="Arial"/>
                <a:cs typeface="Arial"/>
              </a:rPr>
              <a:t>De la confusion et des conflits dans les responsabilités hiérarchiques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 FACTEUR DE RISQUES </a:t>
            </a: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PSYCHOSOCIAUX AU TRAVAIL </a:t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8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(RAPPORT DARES – DRESS)</a:t>
            </a:r>
            <a:endParaRPr lang="en-US" sz="28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latin typeface="Arial"/>
                <a:cs typeface="Arial"/>
              </a:rPr>
              <a:t>Exigence de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Quantité excessive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Temps nécessaire pour exécuter correctement le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Contrainte de rythme de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Interruption fréquente d’une tâche pour une autre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Obligation de se dépêcher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Complexité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Penser à trop de chose à la fois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Conciliation travail, hors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100" b="1" dirty="0" smtClean="0">
                <a:latin typeface="Arial"/>
                <a:cs typeface="Arial"/>
              </a:rPr>
              <a:t>Difficulté à concilier travail et obligations</a:t>
            </a:r>
            <a:br>
              <a:rPr lang="fr-FR" sz="2100" b="1" dirty="0" smtClean="0">
                <a:latin typeface="Arial"/>
                <a:cs typeface="Arial"/>
              </a:rPr>
            </a:br>
            <a:r>
              <a:rPr lang="fr-FR" sz="2100" b="1" dirty="0" smtClean="0">
                <a:latin typeface="Arial"/>
                <a:cs typeface="Arial"/>
              </a:rPr>
              <a:t>familiales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 FACTEUR DE RISQUES </a:t>
            </a: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PSYCHOSOCIAUX AU TRAVAIL </a:t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8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(RAPPORT DARES – DRESS)</a:t>
            </a:r>
            <a:endParaRPr lang="en-US" sz="28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3622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latin typeface="Arial"/>
                <a:cs typeface="Arial"/>
              </a:rPr>
              <a:t>Exigences </a:t>
            </a:r>
            <a:r>
              <a:rPr lang="fr-FR" sz="2800" b="1" dirty="0" smtClean="0">
                <a:latin typeface="Arial"/>
                <a:cs typeface="Arial"/>
              </a:rPr>
              <a:t>émotionnelles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Contact avec le public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Empathie, </a:t>
            </a:r>
            <a:r>
              <a:rPr lang="fr-FR" sz="2400" b="1" dirty="0" smtClean="0">
                <a:latin typeface="Arial"/>
                <a:cs typeface="Arial"/>
              </a:rPr>
              <a:t>contact</a:t>
            </a:r>
            <a:r>
              <a:rPr lang="fr-FR" sz="2400" b="1" dirty="0" smtClean="0">
                <a:latin typeface="Arial"/>
                <a:cs typeface="Arial"/>
              </a:rPr>
              <a:t>  avec la </a:t>
            </a:r>
            <a:r>
              <a:rPr lang="fr-FR" sz="2400" b="1" dirty="0" smtClean="0">
                <a:latin typeface="Arial"/>
                <a:cs typeface="Arial"/>
              </a:rPr>
              <a:t>souffrance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Devoir cacher ses émotions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Peur au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 FACTEUR DE RISQUES </a:t>
            </a: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PSYCHOSOCIAUX AU TRAVAIL </a:t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8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(RAPPORT DARES – DRESS)</a:t>
            </a:r>
            <a:endParaRPr lang="en-US" sz="28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6670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latin typeface="Arial"/>
                <a:cs typeface="Arial"/>
              </a:rPr>
              <a:t>Rapports sociaux et relations de travail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Coopération soutien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Conflit harcèlement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Reconnaissance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 FACTEUR DE RISQUES </a:t>
            </a: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PSYCHOSOCIAUX AU TRAVAIL </a:t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8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(RAPPORT DARES – DRESS)</a:t>
            </a:r>
            <a:endParaRPr lang="en-US" sz="28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6670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latin typeface="Arial"/>
                <a:cs typeface="Arial"/>
              </a:rPr>
              <a:t>Autonomie, marge de manœuvre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Autonomie procédurale (liberté de décider comment on travaille, interrompre son travail quand on veut)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INDICATEURS </a:t>
            </a: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 FACTEUR DE RISQUES </a:t>
            </a: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PSYCHOSOCIAUX AU TRAVAIL </a:t>
            </a:r>
            <a:br>
              <a:rPr lang="en-US" sz="36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28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(RAPPORT DARES – DRESS)</a:t>
            </a:r>
            <a:endParaRPr lang="en-US" sz="28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146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Autonomie, marge de manœuvre</a:t>
            </a:r>
          </a:p>
          <a:p>
            <a:pPr marL="1371600" lvl="2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Conflits éthiques (dans mon travail je fais des choses que je désapprouve)</a:t>
            </a:r>
          </a:p>
          <a:p>
            <a:pPr marL="1371600" lvl="2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Qualité empêchée</a:t>
            </a:r>
            <a:br>
              <a:rPr lang="fr-FR" sz="2400" dirty="0" smtClean="0">
                <a:latin typeface="Arial"/>
                <a:cs typeface="Arial"/>
              </a:rPr>
            </a:br>
            <a:endParaRPr lang="fr-FR" sz="1000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Insécurité socio économique</a:t>
            </a:r>
          </a:p>
          <a:p>
            <a:pPr marL="1371600" lvl="2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Sécurité de l’emploi, du salaire, de la carrière</a:t>
            </a:r>
          </a:p>
          <a:p>
            <a:pPr marL="1371600" lvl="2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err="1" smtClean="0">
                <a:latin typeface="Arial"/>
                <a:cs typeface="Arial"/>
              </a:rPr>
              <a:t>Soutenabilité</a:t>
            </a:r>
            <a:r>
              <a:rPr lang="fr-FR" sz="2400" dirty="0" smtClean="0">
                <a:latin typeface="Arial"/>
                <a:cs typeface="Arial"/>
              </a:rPr>
              <a:t> jusqu’à la retraite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OBLIGATION GÉNÉRALE DE SÉCURITÉ DE L’EMPLOYEUR (5)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14600"/>
            <a:ext cx="8229600" cy="2057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Règlement intérieur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3000" b="1" dirty="0" smtClean="0">
              <a:latin typeface="Arial"/>
              <a:cs typeface="Arial"/>
            </a:endParaRP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3000" b="1" dirty="0" smtClean="0">
                <a:latin typeface="Arial"/>
                <a:cs typeface="Arial"/>
              </a:rPr>
              <a:t>Mesures disciplinaires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OBLIGATION GÉNÉRALE DE SÉCURITÉ DE L’EMPLOYEUR (6)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Responsabilité de l’employeur</a:t>
            </a:r>
            <a:endParaRPr lang="fr-FR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Sanction de l'employeur </a:t>
            </a:r>
            <a:r>
              <a:rPr lang="fr-FR" sz="2200" b="1" dirty="0" err="1" smtClean="0">
                <a:latin typeface="Arial"/>
                <a:cs typeface="Arial"/>
              </a:rPr>
              <a:t></a:t>
            </a:r>
            <a:r>
              <a:rPr lang="fr-FR" sz="2200" b="1" dirty="0" smtClean="0">
                <a:latin typeface="Arial"/>
                <a:cs typeface="Arial"/>
              </a:rPr>
              <a:t> responsabilité pénale de l'employeur (aucun cas de jurisprudence)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Indemnisation de la victime </a:t>
            </a:r>
            <a:r>
              <a:rPr lang="fr-FR" sz="2200" b="1" dirty="0" err="1" smtClean="0">
                <a:latin typeface="Arial"/>
                <a:cs typeface="Arial"/>
              </a:rPr>
              <a:t></a:t>
            </a:r>
            <a:r>
              <a:rPr lang="fr-FR" sz="2200" b="1" dirty="0" smtClean="0">
                <a:latin typeface="Arial"/>
                <a:cs typeface="Arial"/>
              </a:rPr>
              <a:t> responsabilité civile </a:t>
            </a:r>
            <a:br>
              <a:rPr lang="fr-FR" sz="2200" b="1" dirty="0" smtClean="0">
                <a:latin typeface="Arial"/>
                <a:cs typeface="Arial"/>
              </a:rPr>
            </a:br>
            <a:r>
              <a:rPr lang="fr-FR" sz="2200" b="1" dirty="0" smtClean="0">
                <a:latin typeface="Arial"/>
                <a:cs typeface="Arial"/>
              </a:rPr>
              <a:t>de l'employeur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En l'absence de faute inexcusable (accident du travail, maladie professionnelle/ maladie contractée en service) </a:t>
            </a:r>
            <a:br>
              <a:rPr lang="fr-FR" sz="2000" dirty="0" smtClean="0">
                <a:latin typeface="Arial"/>
                <a:cs typeface="Arial"/>
              </a:rPr>
            </a:br>
            <a:r>
              <a:rPr lang="fr-FR" sz="2000" dirty="0" smtClean="0">
                <a:solidFill>
                  <a:srgbClr val="AA0000"/>
                </a:solidFill>
                <a:latin typeface="Arial"/>
                <a:cs typeface="Arial"/>
              </a:rPr>
              <a:t>Réparation forfaitaire (en nature et/ ou en espèces)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En présence d'une faute inexcusable de l'employeur</a:t>
            </a:r>
            <a:br>
              <a:rPr lang="fr-FR" sz="2000" dirty="0" smtClean="0">
                <a:latin typeface="Arial"/>
                <a:cs typeface="Arial"/>
              </a:rPr>
            </a:br>
            <a:r>
              <a:rPr lang="fr-FR" sz="2000" dirty="0" smtClean="0">
                <a:solidFill>
                  <a:srgbClr val="AA0000"/>
                </a:solidFill>
                <a:latin typeface="Arial"/>
                <a:cs typeface="Arial"/>
              </a:rPr>
              <a:t>Indemnisation complémentaire </a:t>
            </a:r>
            <a:r>
              <a:rPr lang="fr-FR" sz="2000" dirty="0" err="1" smtClean="0">
                <a:solidFill>
                  <a:srgbClr val="AA0000"/>
                </a:solidFill>
                <a:latin typeface="Arial"/>
                <a:cs typeface="Arial"/>
              </a:rPr>
              <a:t></a:t>
            </a:r>
            <a:r>
              <a:rPr lang="fr-FR" sz="2000" dirty="0" smtClean="0">
                <a:solidFill>
                  <a:srgbClr val="AA0000"/>
                </a:solidFill>
                <a:latin typeface="Arial"/>
                <a:cs typeface="Arial"/>
              </a:rPr>
              <a:t> majoration de la rente </a:t>
            </a:r>
            <a:br>
              <a:rPr lang="fr-FR" sz="2000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000" dirty="0" smtClean="0">
                <a:solidFill>
                  <a:srgbClr val="AA0000"/>
                </a:solidFill>
                <a:latin typeface="Arial"/>
                <a:cs typeface="Arial"/>
              </a:rPr>
              <a:t>ou du capital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DISPOSITIONS SPÉCIFIQUES : RÉGLEMENTATION APPLICABLE AU HARCÈLEMENT (1)</a:t>
            </a:r>
            <a:endParaRPr lang="en-US" sz="40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Harcèlement moral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(art. L 1152-1 à L 1152-3 CT)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400" b="1" dirty="0" smtClean="0">
                <a:latin typeface="Arial"/>
                <a:cs typeface="Arial"/>
              </a:rPr>
              <a:t>	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Agissements répétés </a:t>
            </a:r>
            <a:r>
              <a:rPr lang="fr-FR" sz="2400" b="1" dirty="0" smtClean="0">
                <a:latin typeface="Arial"/>
                <a:cs typeface="Arial"/>
              </a:rPr>
              <a:t>qui ont pour objet ou pour effet une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dégradation des conditions de travail </a:t>
            </a:r>
            <a:r>
              <a:rPr lang="fr-FR" sz="2400" b="1" dirty="0" smtClean="0">
                <a:latin typeface="Arial"/>
                <a:cs typeface="Arial"/>
              </a:rPr>
              <a:t>du salarié susceptible de porter atteinte à ses droits et à sa dignité, d'altérer sa santé physique ou mentale ou de compromettre son avenir professionnel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endParaRPr lang="fr-FR" sz="10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Harcèlement sexuel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(art. L 1153-1 à L 1153-6 CT)</a:t>
            </a:r>
          </a:p>
          <a:p>
            <a:pPr marL="514350" indent="-5143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400" b="1" dirty="0" smtClean="0">
                <a:latin typeface="Arial"/>
                <a:cs typeface="Arial"/>
              </a:rPr>
              <a:t>	Agissements de harcèlement de toute personne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dans le but d'obtenir des faveurs de nature</a:t>
            </a:r>
            <a:b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sexuelle </a:t>
            </a:r>
            <a:r>
              <a:rPr lang="fr-FR" sz="2400" b="1" dirty="0" smtClean="0">
                <a:latin typeface="Arial"/>
                <a:cs typeface="Arial"/>
              </a:rPr>
              <a:t>à son profit ou au profit d'un tiers</a:t>
            </a:r>
            <a:endParaRPr lang="fr-FR" sz="24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DISPOSITIONS SPÉCIFIQUES : RÉGLEMENTATION APPLICABLE AU HARCÈLEMENT (2)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Conséquences</a:t>
            </a:r>
            <a:endParaRPr lang="fr-FR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Interdiction de toute sanction, licenciement ou mesure discriminatoire directe ou indirecte </a:t>
            </a:r>
            <a:r>
              <a:rPr lang="fr-FR" sz="2200" dirty="0" smtClean="0">
                <a:latin typeface="Arial"/>
                <a:cs typeface="Arial"/>
              </a:rPr>
              <a:t>(ex. : rémunération, formation, reclassement, affectation, qualification…)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Pour avoir subi ou refusé de subir des agissements répétés de harcèlement moral/ sexuel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Ou pour en avoir témoigné ou les avoir relatés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Nullité de toute rupture du contrat résultant d'une situation de harcèlement moral/ sexuel</a:t>
            </a:r>
          </a:p>
          <a:p>
            <a:pPr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Obligation de l'employeur de prendre toutes</a:t>
            </a:r>
            <a:b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dispositions nécessaires en vue de prévenir les agissements de harcèlement moral / sexuel</a:t>
            </a:r>
            <a:endParaRPr lang="fr-FR" sz="2000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DISPOSITIONS SPÉCIFIQUES : RÉGLEMENTATION APPLICABLE AU HARCÈLEMENT (3)</a:t>
            </a:r>
            <a:endParaRPr lang="en-US" sz="40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6670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Charge de la preuve </a:t>
            </a:r>
            <a:r>
              <a:rPr lang="fr-FR" sz="2400" b="1" dirty="0" err="1" smtClean="0">
                <a:latin typeface="Arial"/>
                <a:cs typeface="Arial"/>
              </a:rPr>
              <a:t></a:t>
            </a:r>
            <a:r>
              <a:rPr lang="fr-FR" sz="2400" b="1" dirty="0" smtClean="0">
                <a:latin typeface="Arial"/>
                <a:cs typeface="Arial"/>
              </a:rPr>
              <a:t> défendeur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(art. L 1154-1 CT)</a:t>
            </a:r>
          </a:p>
          <a:p>
            <a:pPr marL="514350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Voies de recours pour la victime</a:t>
            </a:r>
          </a:p>
          <a:p>
            <a:pPr marL="971550" lvl="1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Procédure de médiation spécifique en matière de harcèlement moral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(art. L 1152-6 CT)</a:t>
            </a:r>
          </a:p>
          <a:p>
            <a:pPr marL="971550" lvl="1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b="1" dirty="0" smtClean="0">
                <a:latin typeface="Arial"/>
                <a:cs typeface="Arial"/>
              </a:rPr>
              <a:t>Voie juridictionnelle en cas de harcèlement moral ou sexuel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0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DISPOSITIONS SPÉCIFIQUES : RÉGLEMENTATION APPLICABLE AU HARCÈLEMENT (4)</a:t>
            </a:r>
            <a:endParaRPr lang="en-US" sz="42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Sanctions encourues par l’auteur des faits</a:t>
            </a:r>
            <a:endParaRPr lang="fr-FR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Auteur des faits : employeur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Sanctions civiles </a:t>
            </a:r>
            <a:r>
              <a:rPr lang="fr-FR" dirty="0" err="1" smtClean="0">
                <a:latin typeface="Arial"/>
                <a:cs typeface="Arial"/>
              </a:rPr>
              <a:t></a:t>
            </a:r>
            <a:r>
              <a:rPr lang="fr-FR" dirty="0" smtClean="0">
                <a:latin typeface="Arial"/>
                <a:cs typeface="Arial"/>
              </a:rPr>
              <a:t> versement de dommages et intérêts pour préjudice moral et / ou matériel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En cas de reconnaissance d'un accident du travail, voire d'une faute inexcusable </a:t>
            </a:r>
            <a:r>
              <a:rPr lang="fr-FR" dirty="0" err="1" smtClean="0">
                <a:latin typeface="Arial"/>
                <a:cs typeface="Arial"/>
              </a:rPr>
              <a:t></a:t>
            </a:r>
            <a:r>
              <a:rPr lang="fr-FR" dirty="0" smtClean="0">
                <a:latin typeface="Arial"/>
                <a:cs typeface="Arial"/>
              </a:rPr>
              <a:t> réparation forfaitaire et automatique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Sanction pénale : peine d'emprisonnement + amende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Auteur des faits : salarié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Sanction civile </a:t>
            </a:r>
            <a:r>
              <a:rPr lang="fr-FR" dirty="0" err="1" smtClean="0">
                <a:latin typeface="Arial"/>
                <a:cs typeface="Arial"/>
              </a:rPr>
              <a:t></a:t>
            </a:r>
            <a:r>
              <a:rPr lang="fr-FR" dirty="0" smtClean="0">
                <a:latin typeface="Arial"/>
                <a:cs typeface="Arial"/>
              </a:rPr>
              <a:t> versement de dommages et intérêts pour préjudice moral et / ou matériel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Sanction disciplinaire</a:t>
            </a:r>
          </a:p>
          <a:p>
            <a:pPr marL="914400" lvl="1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dirty="0" smtClean="0">
                <a:latin typeface="Arial"/>
                <a:cs typeface="Arial"/>
              </a:rPr>
              <a:t>Sanction pénale </a:t>
            </a:r>
            <a:r>
              <a:rPr lang="fr-FR" dirty="0" err="1" smtClean="0">
                <a:latin typeface="Arial"/>
                <a:cs typeface="Arial"/>
              </a:rPr>
              <a:t></a:t>
            </a:r>
            <a:r>
              <a:rPr lang="fr-FR" dirty="0" smtClean="0">
                <a:latin typeface="Arial"/>
                <a:cs typeface="Arial"/>
              </a:rPr>
              <a:t> peine d'emprisonnement + amende</a:t>
            </a:r>
            <a:endParaRPr lang="fr-FR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(1)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Salarié agent</a:t>
            </a:r>
            <a:endParaRPr lang="fr-FR" sz="28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Responsabilité citoyenne</a:t>
            </a: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Droit d’alerte et de retrait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solidFill>
                  <a:srgbClr val="AA0000"/>
                </a:solidFill>
                <a:latin typeface="Arial"/>
                <a:cs typeface="Arial"/>
              </a:rPr>
              <a:t>Article L 4131-1 du Code du travail</a:t>
            </a:r>
            <a:r>
              <a:rPr lang="fr-FR" sz="2400" dirty="0" smtClean="0">
                <a:latin typeface="Arial"/>
                <a:cs typeface="Arial"/>
              </a:rPr>
              <a:t/>
            </a:r>
            <a:br>
              <a:rPr lang="fr-FR" sz="2400" dirty="0" smtClean="0">
                <a:latin typeface="Arial"/>
                <a:cs typeface="Arial"/>
              </a:rPr>
            </a:br>
            <a:r>
              <a:rPr lang="fr-FR" sz="2400" dirty="0" smtClean="0">
                <a:latin typeface="Arial"/>
                <a:cs typeface="Arial"/>
              </a:rPr>
              <a:t>« Le travailleur alerte immédiatement l’employeur de toute 	situation de travail dont il a un motif raisonnable de penser qu’elle 	présente un danger grave et imminent pour sa vie ou sa santé » « Il peut se retirer d’une telle situation »</a:t>
            </a: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Jurisprudence pas très favorable</a:t>
            </a:r>
            <a:endParaRPr lang="fr-FR" sz="20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(2)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Personnel d'encadrement</a:t>
            </a:r>
            <a:b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</a:b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(Chef de service / supérieur hiérarchique...)</a:t>
            </a: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Rôle d'écoute de proximité : des paroles mais aussi du non-dit </a:t>
            </a:r>
            <a:r>
              <a:rPr lang="fr-FR" sz="2400" dirty="0" smtClean="0">
                <a:latin typeface="Arial"/>
                <a:cs typeface="Arial"/>
              </a:rPr>
              <a:t>(dégradation des relations de travail, actes de violence, d'incivilité...) </a:t>
            </a:r>
            <a:r>
              <a:rPr lang="fr-FR" sz="2400" b="1" dirty="0" smtClean="0">
                <a:latin typeface="Arial"/>
                <a:cs typeface="Arial"/>
              </a:rPr>
              <a:t>Ne jamais réduire les difficultés à des problèmes personnels. Toujours faire l'analyse du côté du travail.</a:t>
            </a: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+mj-lt"/>
              <a:buAutoNum type="arabicPeriod"/>
            </a:pPr>
            <a:r>
              <a:rPr lang="fr-FR" sz="2400" b="1" dirty="0" smtClean="0">
                <a:latin typeface="Arial"/>
                <a:cs typeface="Arial"/>
              </a:rPr>
              <a:t>Permettre – gérer – transmettre la remontée des difficultés autour du travail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(3)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2098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Personnel d'encadrement</a:t>
            </a:r>
            <a:b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</a:b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(Chef de service / supérieur hiérarchique...)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 startAt="3"/>
            </a:pPr>
            <a:r>
              <a:rPr lang="fr-FR" sz="2400" b="1" dirty="0" smtClean="0">
                <a:latin typeface="Arial"/>
                <a:cs typeface="Arial"/>
              </a:rPr>
              <a:t>Assumer totalement son rôle d'encadrement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+mj-lt"/>
              <a:buAutoNum type="arabicPeriod" startAt="3"/>
            </a:pPr>
            <a:r>
              <a:rPr lang="fr-FR" sz="2400" b="1" dirty="0" smtClean="0">
                <a:latin typeface="Arial"/>
                <a:cs typeface="Arial"/>
              </a:rPr>
              <a:t>Rôle au croisement des exigences médicales, administratives et des salariés / agents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(4)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Picture 3" descr="schema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038" y="2073948"/>
            <a:ext cx="4620324" cy="29933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228600" y="2019360"/>
            <a:ext cx="2590800" cy="1523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r"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latin typeface="Arial"/>
                <a:cs typeface="Arial"/>
              </a:rPr>
              <a:t>Témoignages</a:t>
            </a:r>
          </a:p>
          <a:p>
            <a:pPr marL="457200" indent="-457200" algn="r"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latin typeface="Arial"/>
                <a:cs typeface="Arial"/>
              </a:rPr>
              <a:t>Plaintes</a:t>
            </a:r>
          </a:p>
          <a:p>
            <a:pPr marL="457200" indent="-457200" algn="r"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latin typeface="Arial"/>
                <a:cs typeface="Arial"/>
              </a:rPr>
              <a:t>Écrits du personnel</a:t>
            </a:r>
          </a:p>
          <a:p>
            <a:pPr marL="457200" indent="-457200" algn="r"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latin typeface="Arial"/>
                <a:cs typeface="Arial"/>
              </a:rPr>
              <a:t>du médecin de travail</a:t>
            </a:r>
          </a:p>
          <a:p>
            <a:pPr marL="457200" indent="-457200" algn="r"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latin typeface="Arial"/>
                <a:cs typeface="Arial"/>
              </a:rPr>
              <a:t>du CHSCT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61210" y="3238515"/>
            <a:ext cx="2209800" cy="1066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1700" b="1" dirty="0" smtClean="0">
                <a:latin typeface="Arial"/>
                <a:cs typeface="Arial"/>
              </a:rPr>
              <a:t>DHR, selon délégation du directeur général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076730"/>
            <a:ext cx="2590800" cy="1523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r"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solidFill>
                  <a:srgbClr val="AA0000"/>
                </a:solidFill>
                <a:latin typeface="Arial"/>
                <a:cs typeface="Arial"/>
              </a:rPr>
              <a:t>Réponses aux dysfonctionnements apparus dans la situation de travail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2019330"/>
            <a:ext cx="2590800" cy="359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latin typeface="Arial"/>
                <a:cs typeface="Arial"/>
              </a:rPr>
              <a:t>Enquête administrative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1562130"/>
            <a:ext cx="2590800" cy="1600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latin typeface="Arial"/>
                <a:cs typeface="Arial"/>
              </a:rPr>
              <a:t>Informe:</a:t>
            </a:r>
          </a:p>
          <a:p>
            <a:pPr marL="252000" indent="-252000">
              <a:lnSpc>
                <a:spcPct val="90000"/>
              </a:lnSpc>
              <a:buClr>
                <a:srgbClr val="AA0000"/>
              </a:buClr>
              <a:buFont typeface="Wingdings" charset="2"/>
              <a:buChar char="ü"/>
            </a:pPr>
            <a:r>
              <a:rPr lang="fr-FR" b="1" spc="-150" dirty="0" smtClean="0">
                <a:latin typeface="Arial"/>
                <a:cs typeface="Arial"/>
              </a:rPr>
              <a:t>la ou les personnes mises en cause</a:t>
            </a:r>
          </a:p>
          <a:p>
            <a:pPr marL="252000" indent="-252000">
              <a:lnSpc>
                <a:spcPct val="90000"/>
              </a:lnSpc>
              <a:buClr>
                <a:srgbClr val="AA0000"/>
              </a:buClr>
              <a:buFont typeface="Wingdings" charset="2"/>
              <a:buChar char="ü"/>
            </a:pPr>
            <a:r>
              <a:rPr lang="fr-FR" b="1" spc="-150" dirty="0" smtClean="0">
                <a:latin typeface="Arial"/>
                <a:cs typeface="Arial"/>
              </a:rPr>
              <a:t>le CHSCT de l'ouverture d'une enquête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3390960"/>
            <a:ext cx="2590800" cy="1523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solidFill>
                  <a:srgbClr val="AA0000"/>
                </a:solidFill>
                <a:latin typeface="Arial"/>
                <a:cs typeface="Arial"/>
              </a:rPr>
              <a:t>Met en œuvre des actions de sensibilisation et de prévention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6410" y="4724400"/>
            <a:ext cx="5029200" cy="1752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AA0000"/>
              </a:buClr>
            </a:pPr>
            <a:r>
              <a:rPr lang="fr-FR" b="1" spc="-150" dirty="0" smtClean="0">
                <a:solidFill>
                  <a:srgbClr val="AA0000"/>
                </a:solidFill>
                <a:latin typeface="Arial"/>
                <a:cs typeface="Arial"/>
              </a:rPr>
              <a:t>Au vu des résultats de l’enquête, peut proposer :</a:t>
            </a:r>
          </a:p>
          <a:p>
            <a:pPr marL="360000" indent="-360000">
              <a:lnSpc>
                <a:spcPct val="90000"/>
              </a:lnSpc>
              <a:buClr>
                <a:srgbClr val="AA0000"/>
              </a:buClr>
              <a:buFont typeface="Wingdings" charset="2"/>
              <a:buChar char="ü"/>
            </a:pPr>
            <a:r>
              <a:rPr lang="fr-FR" sz="1600" spc="-150" dirty="0" smtClean="0">
                <a:solidFill>
                  <a:srgbClr val="AA0000"/>
                </a:solidFill>
                <a:latin typeface="Arial"/>
                <a:cs typeface="Arial"/>
              </a:rPr>
              <a:t>Une procédure disciplinaire</a:t>
            </a:r>
          </a:p>
          <a:p>
            <a:pPr marL="360000" indent="-360000">
              <a:lnSpc>
                <a:spcPct val="90000"/>
              </a:lnSpc>
              <a:buClr>
                <a:srgbClr val="AA0000"/>
              </a:buClr>
              <a:buFont typeface="Wingdings" charset="2"/>
              <a:buChar char="ü"/>
            </a:pPr>
            <a:r>
              <a:rPr lang="fr-FR" sz="1600" spc="-150" dirty="0" smtClean="0">
                <a:solidFill>
                  <a:srgbClr val="AA0000"/>
                </a:solidFill>
                <a:latin typeface="Arial"/>
                <a:cs typeface="Arial"/>
              </a:rPr>
              <a:t>Une incidence sur l’évaluation de l’auteur des faits</a:t>
            </a:r>
          </a:p>
          <a:p>
            <a:pPr marL="360000" indent="-360000">
              <a:lnSpc>
                <a:spcPct val="90000"/>
              </a:lnSpc>
              <a:buClr>
                <a:srgbClr val="AA0000"/>
              </a:buClr>
              <a:buFont typeface="Wingdings" charset="2"/>
              <a:buChar char="ü"/>
            </a:pPr>
            <a:r>
              <a:rPr lang="fr-FR" sz="1600" spc="-150" dirty="0" smtClean="0">
                <a:solidFill>
                  <a:srgbClr val="AA0000"/>
                </a:solidFill>
                <a:latin typeface="Arial"/>
                <a:cs typeface="Arial"/>
              </a:rPr>
              <a:t>Un changement de service</a:t>
            </a:r>
          </a:p>
          <a:p>
            <a:pPr marL="360000" indent="-360000">
              <a:lnSpc>
                <a:spcPct val="90000"/>
              </a:lnSpc>
              <a:buClr>
                <a:srgbClr val="AA0000"/>
              </a:buClr>
              <a:buFont typeface="Wingdings" charset="2"/>
              <a:buChar char="ü"/>
            </a:pPr>
            <a:r>
              <a:rPr lang="fr-FR" sz="1600" spc="-150" dirty="0" smtClean="0">
                <a:solidFill>
                  <a:srgbClr val="AA0000"/>
                </a:solidFill>
                <a:latin typeface="Arial"/>
                <a:cs typeface="Arial"/>
              </a:rPr>
              <a:t>Des mesures de révision ou de reconstitution de la situation statutaire de la victime (évaluation, avancement…)</a:t>
            </a:r>
          </a:p>
          <a:p>
            <a:pPr marL="360000" indent="-360000">
              <a:lnSpc>
                <a:spcPct val="90000"/>
              </a:lnSpc>
              <a:buClr>
                <a:srgbClr val="AA0000"/>
              </a:buClr>
              <a:buFont typeface="Wingdings" charset="2"/>
              <a:buChar char="ü"/>
            </a:pPr>
            <a:r>
              <a:rPr lang="fr-FR" sz="1600" spc="-150" dirty="0" smtClean="0">
                <a:solidFill>
                  <a:srgbClr val="AA0000"/>
                </a:solidFill>
                <a:latin typeface="Arial"/>
                <a:cs typeface="Arial"/>
              </a:rPr>
              <a:t>Une procédure pénale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6" grpId="1"/>
      <p:bldP spid="8" grpId="0"/>
      <p:bldP spid="9" grpId="0"/>
      <p:bldP spid="10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(5)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2098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Délégué du personnel</a:t>
            </a:r>
            <a:endParaRPr lang="fr-FR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400" b="1" dirty="0" smtClean="0">
                <a:latin typeface="Arial"/>
                <a:cs typeface="Arial"/>
              </a:rPr>
              <a:t>Rôle d’alerte</a:t>
            </a:r>
          </a:p>
          <a:p>
            <a:pPr lvl="1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400" b="1" dirty="0" smtClean="0">
                <a:latin typeface="Arial"/>
                <a:cs typeface="Arial"/>
              </a:rPr>
              <a:t>Signalement à l’employeur si atteinte à la santé physique ou mentale ou aux libertés individuelles dans l’entreprise non justifiée par la nature de la tâche à accomplir ni proportionnée au but recherché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(art. L 2313-2 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(6)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7526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CHSCT</a:t>
            </a:r>
            <a:endParaRPr lang="fr-FR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Rôle et mission définis par les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articles L 4612-1 et </a:t>
            </a:r>
            <a:r>
              <a:rPr lang="fr-FR" sz="2000" b="1" dirty="0" err="1" smtClean="0">
                <a:solidFill>
                  <a:srgbClr val="AA0000"/>
                </a:solidFill>
                <a:latin typeface="Arial"/>
                <a:cs typeface="Arial"/>
              </a:rPr>
              <a:t>suiv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. CT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Contribue à la protection physique, mentale et de la sécurité des travailleurs de l’établissement et de ceux des entreprises extérieures…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Procède à l’analyse des risques professionnels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Contribue à la promotion de la prévention des risques professionnels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Est consulté sur un certain nombre de points concernant les conditions de travail…</a:t>
            </a:r>
            <a:endParaRPr lang="fr-FR" sz="2000" b="1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(7)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12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CHSCT</a:t>
            </a:r>
          </a:p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400" b="1" dirty="0" smtClean="0">
                <a:latin typeface="Arial"/>
                <a:cs typeface="Arial"/>
              </a:rPr>
              <a:t>Pouvoir et moyens d’action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Rôle d'alerte, d'aide à la résolution et à l'analyse des situations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Rôle d'incitateur à la prévention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Rôle direct auprès de la victime et de l'auteur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Possibilité de recours à l'expertise du CHSCT </a:t>
            </a:r>
            <a:br>
              <a:rPr lang="fr-FR" sz="2000" b="1" dirty="0" smtClean="0">
                <a:latin typeface="Arial"/>
                <a:cs typeface="Arial"/>
              </a:rPr>
            </a:b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(art. L 4614-12 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(8)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Le service de santé au travail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Autonome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Interentreprises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Pluridisciplinarité</a:t>
            </a:r>
            <a:br>
              <a:rPr lang="fr-FR" sz="2000" b="1" dirty="0" smtClean="0">
                <a:latin typeface="Arial"/>
                <a:cs typeface="Arial"/>
              </a:rPr>
            </a:br>
            <a:endParaRPr lang="fr-FR" sz="1000" b="1" dirty="0" smtClean="0">
              <a:latin typeface="Arial"/>
              <a:cs typeface="Arial"/>
            </a:endParaRP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Equipes de santé au travail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Le médecin du travail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L'infirmier (ère) en santé travail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Les IPRP / Les ACMO</a:t>
            </a: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Le service social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(9)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764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Médecin du travail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Rôle prévu par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l'art. L 4622-3 CT</a:t>
            </a:r>
            <a:r>
              <a:rPr lang="fr-FR" sz="2000" b="1" dirty="0" smtClean="0">
                <a:latin typeface="Arial"/>
                <a:cs typeface="Arial"/>
              </a:rPr>
              <a:t> </a:t>
            </a:r>
            <a:r>
              <a:rPr lang="fr-FR" sz="2000" b="1" dirty="0" err="1" smtClean="0">
                <a:latin typeface="Arial"/>
                <a:cs typeface="Arial"/>
              </a:rPr>
              <a:t></a:t>
            </a:r>
            <a:r>
              <a:rPr lang="fr-FR" sz="2000" b="1" dirty="0" smtClean="0">
                <a:latin typeface="Arial"/>
                <a:cs typeface="Arial"/>
              </a:rPr>
              <a:t> rôle exclusivement préventif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Éviter toute altération de la santé des travailleurs du fait de leur travail, notamment en surveillant leurs conditions d'hygiène au travail, les risques de contagion et leur état de santé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Conseiller du chef d’entreprise et des salariés ou de leurs représentants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latin typeface="Arial"/>
                <a:cs typeface="Arial"/>
              </a:rPr>
              <a:t>Missions définies par les 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art. L 4624-1 et </a:t>
            </a:r>
            <a:r>
              <a:rPr lang="fr-FR" sz="2000" b="1" dirty="0" err="1" smtClean="0">
                <a:solidFill>
                  <a:srgbClr val="AA0000"/>
                </a:solidFill>
                <a:latin typeface="Arial"/>
                <a:cs typeface="Arial"/>
              </a:rPr>
              <a:t>suiv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.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+ R 4623-1 et </a:t>
            </a:r>
            <a:r>
              <a:rPr lang="fr-FR" sz="2000" b="1" dirty="0" err="1" smtClean="0">
                <a:solidFill>
                  <a:srgbClr val="AA0000"/>
                </a:solidFill>
                <a:latin typeface="Arial"/>
                <a:cs typeface="Arial"/>
              </a:rPr>
              <a:t>suiv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. CT (établissements privés) </a:t>
            </a:r>
            <a:b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+ R 4626-1 et </a:t>
            </a:r>
            <a:r>
              <a:rPr lang="fr-FR" sz="2000" b="1" dirty="0" err="1" smtClean="0">
                <a:solidFill>
                  <a:srgbClr val="AA0000"/>
                </a:solidFill>
                <a:latin typeface="Arial"/>
                <a:cs typeface="Arial"/>
              </a:rPr>
              <a:t>suiv</a:t>
            </a:r>
            <a:r>
              <a:rPr lang="fr-FR" sz="2000" b="1" dirty="0" smtClean="0">
                <a:solidFill>
                  <a:srgbClr val="AA0000"/>
                </a:solidFill>
                <a:latin typeface="Arial"/>
                <a:cs typeface="Arial"/>
              </a:rPr>
              <a:t>. CT (FHP)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2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AU SEIN DE L’ÉTABLISSEMENT (10)</a:t>
            </a:r>
            <a:endParaRPr lang="en-US" sz="32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14600"/>
            <a:ext cx="42672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Des obligations</a:t>
            </a:r>
          </a:p>
          <a:p>
            <a:pPr marL="914400" lvl="1" indent="-457200">
              <a:lnSpc>
                <a:spcPct val="90000"/>
              </a:lnSpc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Secret médical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Devoir d’indépendance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Une protection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Salarié / agent protégé</a:t>
            </a:r>
            <a:endParaRPr lang="fr-FR" sz="2400" dirty="0" smtClean="0">
              <a:solidFill>
                <a:srgbClr val="AA0000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Médecin du travail</a:t>
            </a:r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48200" y="2514600"/>
            <a:ext cx="42672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Des moyens</a:t>
            </a:r>
          </a:p>
          <a:p>
            <a:pPr marL="914400" lvl="1" indent="-45720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Visites cliniques</a:t>
            </a:r>
          </a:p>
          <a:p>
            <a:pPr marL="914400" lvl="1" indent="-45720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Accès à tous les lieux</a:t>
            </a:r>
            <a:br>
              <a:rPr lang="fr-FR" sz="2400" dirty="0" smtClean="0">
                <a:latin typeface="Arial"/>
                <a:cs typeface="Arial"/>
              </a:rPr>
            </a:br>
            <a:r>
              <a:rPr lang="fr-FR" sz="2400" dirty="0" smtClean="0">
                <a:latin typeface="Arial"/>
                <a:cs typeface="Arial"/>
              </a:rPr>
              <a:t>de travail</a:t>
            </a:r>
          </a:p>
          <a:p>
            <a:pPr marL="914400" lvl="1" indent="-45720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Fiche d’entreprise</a:t>
            </a:r>
          </a:p>
          <a:p>
            <a:pPr marL="914400" lvl="1" indent="-45720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Plan d’activité</a:t>
            </a:r>
          </a:p>
          <a:p>
            <a:pPr marL="914400" lvl="1" indent="-45720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Rapport annuel</a:t>
            </a:r>
          </a:p>
          <a:p>
            <a:pPr marL="914400" lvl="1" indent="-45720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solidFill>
                  <a:srgbClr val="AA0000"/>
                </a:solidFill>
                <a:latin typeface="Arial"/>
                <a:cs typeface="Arial"/>
              </a:rPr>
              <a:t>Participation au CHSCT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4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EN DEHORS DE L’ÉTABLISSEMENT (1)</a:t>
            </a:r>
            <a:endParaRPr lang="en-US" sz="34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0574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Consultations de pathologies professionnelles</a:t>
            </a:r>
          </a:p>
          <a:p>
            <a:pPr marL="514350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Consultations spécifiques de souffrance au travail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Aider le salarié / agent à reprendre en main le cours de sa vie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Reprendre le travail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Quitter l'établissement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Entamer une action juridique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Expertise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endParaRPr lang="fr-FR" sz="22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4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EN DEHORS DE L’ÉTABLISSEMENT (2)</a:t>
            </a:r>
            <a:endParaRPr lang="en-US" sz="34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7640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Médecin généraliste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Arrêt de travail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Prise en charge médicale</a:t>
            </a:r>
          </a:p>
          <a:p>
            <a:pPr marL="1029600" lvl="1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Orientation</a:t>
            </a:r>
            <a:br>
              <a:rPr lang="fr-FR" sz="2200" b="1" dirty="0" smtClean="0">
                <a:latin typeface="Arial"/>
                <a:cs typeface="Arial"/>
              </a:rPr>
            </a:br>
            <a:endParaRPr lang="fr-FR" sz="10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Médecin-conseil de la sécurité sociale/ médecin agréé (comité de réforme/ comité médical)</a:t>
            </a:r>
          </a:p>
          <a:p>
            <a:pPr marL="102960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Arrêt de travail</a:t>
            </a:r>
          </a:p>
          <a:p>
            <a:pPr marL="1029600" lvl="1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Avis sur accident de travail, sur maladie professionnelle, maladie contractée en service</a:t>
            </a:r>
          </a:p>
          <a:p>
            <a:pPr marL="1029600" lvl="1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Temps partiel thérapeutique</a:t>
            </a:r>
          </a:p>
          <a:p>
            <a:pPr marL="1029600" lvl="1" indent="-514350">
              <a:lnSpc>
                <a:spcPct val="90000"/>
              </a:lnSpc>
              <a:spcAft>
                <a:spcPts val="8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Définition d’IPP/rente</a:t>
            </a:r>
            <a:endParaRPr lang="fr-FR" sz="22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4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EN DEHORS DE L’ÉTABLISSEMENT (3)</a:t>
            </a:r>
            <a:endParaRPr lang="en-US" sz="34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Consultants extérieurs compétents en </a:t>
            </a:r>
            <a:r>
              <a:rPr lang="fr-FR" sz="2400" b="1" dirty="0" err="1" smtClean="0">
                <a:latin typeface="Arial"/>
                <a:cs typeface="Arial"/>
              </a:rPr>
              <a:t>psychodynamique</a:t>
            </a:r>
            <a:r>
              <a:rPr lang="fr-FR" sz="2400" b="1" dirty="0" smtClean="0">
                <a:latin typeface="Arial"/>
                <a:cs typeface="Arial"/>
              </a:rPr>
              <a:t> du travail (IPRP)</a:t>
            </a:r>
          </a:p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1000" b="1" dirty="0" smtClean="0">
              <a:latin typeface="Arial"/>
              <a:cs typeface="Arial"/>
            </a:endParaRPr>
          </a:p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Organismes spécialisés </a:t>
            </a:r>
            <a:r>
              <a:rPr lang="fr-FR" sz="2400" b="1" dirty="0" err="1" smtClean="0">
                <a:latin typeface="Arial"/>
                <a:cs typeface="Arial"/>
              </a:rPr>
              <a:t></a:t>
            </a:r>
            <a:r>
              <a:rPr lang="fr-FR" sz="2400" b="1" dirty="0" smtClean="0">
                <a:latin typeface="Arial"/>
                <a:cs typeface="Arial"/>
              </a:rPr>
              <a:t> ARACT/ autres consultants</a:t>
            </a:r>
          </a:p>
          <a:p>
            <a:pPr marL="1029600" lvl="1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Analyse de l’organisation du travail</a:t>
            </a:r>
          </a:p>
          <a:p>
            <a:pPr marL="1029600" lvl="1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Mise en discussion de modalités de prévention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SOLLICITER LES BONS INTERLOCUTEURS :</a:t>
            </a:r>
            <a:br>
              <a:rPr lang="en-US" sz="34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</a:br>
            <a:r>
              <a:rPr lang="en-US" sz="34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EN DEHORS DE L’ÉTABLISSEMENT (3)</a:t>
            </a:r>
            <a:endParaRPr lang="en-US" sz="34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Inspecteur du travail</a:t>
            </a:r>
            <a:br>
              <a:rPr lang="fr-FR" sz="2400" b="1" dirty="0" smtClean="0">
                <a:latin typeface="Arial"/>
                <a:cs typeface="Arial"/>
              </a:rPr>
            </a:br>
            <a:endParaRPr lang="fr-FR" sz="1000" b="1" dirty="0" smtClean="0">
              <a:latin typeface="Arial"/>
              <a:cs typeface="Arial"/>
            </a:endParaRPr>
          </a:p>
          <a:p>
            <a:pPr marL="97155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Reçoit des plaintes</a:t>
            </a:r>
          </a:p>
          <a:p>
            <a:pPr marL="97155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Peut décider de faire une enquête</a:t>
            </a:r>
          </a:p>
          <a:p>
            <a:pPr marL="97155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Peut établir un procès-verbal, une mise en demeure ou un référé</a:t>
            </a:r>
          </a:p>
          <a:p>
            <a:pPr marL="971550" lvl="1" indent="-514350">
              <a:lnSpc>
                <a:spcPct val="90000"/>
              </a:lnSpc>
              <a:spcAft>
                <a:spcPts val="4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200" b="1" dirty="0" smtClean="0">
                <a:latin typeface="Arial"/>
                <a:cs typeface="Arial"/>
              </a:rPr>
              <a:t>Peut formuler un signalement au procureur de la République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 wrap="square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CONCLUSION</a:t>
            </a:r>
            <a:endParaRPr lang="en-US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295430"/>
            <a:ext cx="8229600" cy="2895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Tous les acteurs de l’établissement sont concernés</a:t>
            </a:r>
          </a:p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Nécessaire travail en pluridisciplinarité</a:t>
            </a:r>
          </a:p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Toujours retourner sur le travail réel</a:t>
            </a:r>
          </a:p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Ne jamais oublier que le travail se fait :</a:t>
            </a:r>
          </a:p>
          <a:p>
            <a:pPr marL="1029600" lvl="1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car les salariés / agents font toujours plus que ce qui leur est demandé</a:t>
            </a:r>
          </a:p>
          <a:p>
            <a:pPr marL="1029600" lvl="1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grâce aux coopérations qu’ils peuvent mettre en place</a:t>
            </a:r>
          </a:p>
          <a:p>
            <a:pPr marL="514350" indent="-514350">
              <a:lnSpc>
                <a:spcPct val="90000"/>
              </a:lnSpc>
              <a:spcAft>
                <a:spcPts val="10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Il n’y a pas de méthodes, de solutions miracles, mais il faut une attention permanente pour que la question du réel de travail ne soit pas évacuée</a:t>
            </a:r>
            <a:endParaRPr lang="fr-FR" sz="22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d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819400"/>
            <a:ext cx="8305800" cy="16845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Retrouvez l’intégralité du contenu</a:t>
            </a: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Souffrance &amp; Travail sur</a:t>
            </a: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err="1" smtClean="0">
                <a:latin typeface="Arial"/>
                <a:cs typeface="Arial"/>
              </a:rPr>
              <a:t>www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.souffrance-</a:t>
            </a:r>
            <a:r>
              <a:rPr lang="fr-FR" sz="3000" b="1" dirty="0" err="1" smtClean="0">
                <a:latin typeface="Arial"/>
                <a:cs typeface="Arial"/>
              </a:rPr>
              <a:t>et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-travail.</a:t>
            </a:r>
            <a:r>
              <a:rPr lang="fr-FR" sz="3000" b="1" dirty="0" err="1" smtClean="0">
                <a:latin typeface="Arial"/>
                <a:cs typeface="Arial"/>
              </a:rPr>
              <a:t>com</a:t>
            </a:r>
            <a:endParaRPr lang="fr-FR" sz="30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6336268"/>
            <a:ext cx="5334000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i="1" spc="3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f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acebook.com/Souffrance</a:t>
            </a:r>
            <a:r>
              <a:rPr lang="en-US" sz="1600" b="1" i="1" spc="300" dirty="0" err="1" smtClean="0">
                <a:solidFill>
                  <a:srgbClr val="AA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Et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Travail</a:t>
            </a:r>
            <a:endParaRPr lang="en-US" sz="1600" b="1" i="1" spc="3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Picture 10" descr="faceboo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840" y="6043136"/>
            <a:ext cx="599160" cy="597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2254</Words>
  <Application>Microsoft Macintosh PowerPoint</Application>
  <PresentationFormat>On-screen Show (4:3)</PresentationFormat>
  <Paragraphs>262</Paragraphs>
  <Slides>38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LES INDICATEURS D’ALERTE</vt:lpstr>
      <vt:lpstr>LES INDICATEURS D’ALERTE : OÙ LES TROUVER ?</vt:lpstr>
      <vt:lpstr>INDICATEURS D’ALERTE DANS LES SERVICES DE SANTÉ AU TRAVAIL</vt:lpstr>
      <vt:lpstr>INDICATEURS D’ALERTE DANS LE CADRE GÉNÉRAL DU TRAVAIL</vt:lpstr>
      <vt:lpstr>INDICATEURS ORGANISATIONNELS</vt:lpstr>
      <vt:lpstr>MAÎTRISER L’ENVIRONNEMENT JURIDIQUE ET LA RÉGLEMENTATION APPLICABLE</vt:lpstr>
      <vt:lpstr>MAÎTRISER L’ENVIRONNEMENT JURIDIQUE ET LA RÉGLEMENTATION APPLICABLE</vt:lpstr>
      <vt:lpstr>OBLIGATION GÉNÉRALE DE SÉCURITÉ DE L’EMPLOYEUR (1)</vt:lpstr>
      <vt:lpstr>OBLIGATION GÉNÉRALE DE SÉCURITÉ DE L’EMPLOYEUR (2)</vt:lpstr>
      <vt:lpstr>OBLIGATION GÉNÉRALE DE SÉCURITÉ DE L’EMPLOYEUR (3)</vt:lpstr>
      <vt:lpstr>OBLIGATION GÉNÉRALE DE SÉCURITÉ DE L’EMPLOYEUR (4)</vt:lpstr>
      <vt:lpstr>INDICATEURS DE FACTEUR DE RISQUES  PSYCHOSOCIAUX AU TRAVAIL  (RAPPORT DARES – DRESS)</vt:lpstr>
      <vt:lpstr>INDICATEURS DE FACTEUR DE RISQUES  PSYCHOSOCIAUX AU TRAVAIL  (RAPPORT DARES – DRESS)</vt:lpstr>
      <vt:lpstr>INDICATEURS DE FACTEUR DE RISQUES  PSYCHOSOCIAUX AU TRAVAIL  (RAPPORT DARES – DRESS)</vt:lpstr>
      <vt:lpstr>INDICATEURS DE FACTEUR DE RISQUES  PSYCHOSOCIAUX AU TRAVAIL  (RAPPORT DARES – DRESS)</vt:lpstr>
      <vt:lpstr>INDICATEURS DE FACTEUR DE RISQUES  PSYCHOSOCIAUX AU TRAVAIL  (RAPPORT DARES – DRESS)</vt:lpstr>
      <vt:lpstr>OBLIGATION GÉNÉRALE DE SÉCURITÉ DE L’EMPLOYEUR (5)</vt:lpstr>
      <vt:lpstr>OBLIGATION GÉNÉRALE DE SÉCURITÉ DE L’EMPLOYEUR (6)</vt:lpstr>
      <vt:lpstr>DISPOSITIONS SPÉCIFIQUES : RÉGLEMENTATION APPLICABLE AU HARCÈLEMENT (1)</vt:lpstr>
      <vt:lpstr>DISPOSITIONS SPÉCIFIQUES : RÉGLEMENTATION APPLICABLE AU HARCÈLEMENT (2)</vt:lpstr>
      <vt:lpstr>DISPOSITIONS SPÉCIFIQUES : RÉGLEMENTATION APPLICABLE AU HARCÈLEMENT (3)</vt:lpstr>
      <vt:lpstr>DISPOSITIONS SPÉCIFIQUES : RÉGLEMENTATION APPLICABLE AU HARCÈLEMENT (4)</vt:lpstr>
      <vt:lpstr>SOLLICITER LES BONS INTERLOCUTEURS : AU SEIN DE L’ÉTABLISSEMENT (1)</vt:lpstr>
      <vt:lpstr>SOLLICITER LES BONS INTERLOCUTEURS : AU SEIN DE L’ÉTABLISSEMENT (2)</vt:lpstr>
      <vt:lpstr>SOLLICITER LES BONS INTERLOCUTEURS : AU SEIN DE L’ÉTABLISSEMENT (3)</vt:lpstr>
      <vt:lpstr>SOLLICITER LES BONS INTERLOCUTEURS : AU SEIN DE L’ÉTABLISSEMENT (4)</vt:lpstr>
      <vt:lpstr>SOLLICITER LES BONS INTERLOCUTEURS : AU SEIN DE L’ÉTABLISSEMENT (5)</vt:lpstr>
      <vt:lpstr>SOLLICITER LES BONS INTERLOCUTEURS : AU SEIN DE L’ÉTABLISSEMENT (6)</vt:lpstr>
      <vt:lpstr>SOLLICITER LES BONS INTERLOCUTEURS : AU SEIN DE L’ÉTABLISSEMENT (7)</vt:lpstr>
      <vt:lpstr>SOLLICITER LES BONS INTERLOCUTEURS : AU SEIN DE L’ÉTABLISSEMENT (8)</vt:lpstr>
      <vt:lpstr>SOLLICITER LES BONS INTERLOCUTEURS : AU SEIN DE L’ÉTABLISSEMENT (9)</vt:lpstr>
      <vt:lpstr>SOLLICITER LES BONS INTERLOCUTEURS : AU SEIN DE L’ÉTABLISSEMENT (10)</vt:lpstr>
      <vt:lpstr>SOLLICITER LES BONS INTERLOCUTEURS : EN DEHORS DE L’ÉTABLISSEMENT (1)</vt:lpstr>
      <vt:lpstr>SOLLICITER LES BONS INTERLOCUTEURS : EN DEHORS DE L’ÉTABLISSEMENT (2)</vt:lpstr>
      <vt:lpstr>SOLLICITER LES BONS INTERLOCUTEURS : EN DEHORS DE L’ÉTABLISSEMENT (3)</vt:lpstr>
      <vt:lpstr>SOLLICITER LES BONS INTERLOCUTEURS : EN DEHORS DE L’ÉTABLISSEMENT (3)</vt:lpstr>
      <vt:lpstr>CONCLUSION</vt:lpstr>
      <vt:lpstr>Slide 38</vt:lpstr>
    </vt:vector>
  </TitlesOfParts>
  <Company>Les citadelles de la Propagande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Billy</dc:creator>
  <cp:lastModifiedBy>Marie Pezé</cp:lastModifiedBy>
  <cp:revision>118</cp:revision>
  <dcterms:created xsi:type="dcterms:W3CDTF">2013-04-05T15:19:00Z</dcterms:created>
  <dcterms:modified xsi:type="dcterms:W3CDTF">2013-04-05T15:22:57Z</dcterms:modified>
</cp:coreProperties>
</file>