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37"/>
  </p:notesMasterIdLst>
  <p:sldIdLst>
    <p:sldId id="256" r:id="rId2"/>
    <p:sldId id="258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9" r:id="rId35"/>
    <p:sldId id="262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A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D757E-478E-8143-B878-54D1BB421F5E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8CD9F-C65E-6948-8B11-7DEDDD4A7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lcome page.png_eff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6694" y="1888506"/>
            <a:ext cx="6155706" cy="1470025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000" b="1" spc="-150" dirty="0" smtClean="0">
                <a:latin typeface="Arial"/>
                <a:cs typeface="Arial"/>
              </a:rPr>
              <a:t>PRÉVENTION DES RISQUES PSYCHOSOCIAUX ET PRISE EN CHARGE DES SITUATIONS DE SOUFFRANCE AU TRAVAIL</a:t>
            </a:r>
            <a:endParaRPr lang="en-US" sz="3000" b="1" spc="-1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5165" y="3412506"/>
            <a:ext cx="6400800" cy="1104900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Marie PEZÉ</a:t>
            </a:r>
          </a:p>
          <a:p>
            <a:pPr algn="l">
              <a:lnSpc>
                <a:spcPct val="80000"/>
              </a:lnSpc>
            </a:pPr>
            <a:r>
              <a:rPr lang="fr-FR" sz="1600" b="1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Responsable du Réseau de Consultations Souffrance et Travail</a:t>
            </a: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/>
            </a:r>
            <a:b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</a:br>
            <a:r>
              <a:rPr lang="fr-FR" sz="1600" b="1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Expert près la Cour d’Appel de Versailles</a:t>
            </a: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/>
            </a:r>
            <a:b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</a:b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Docteur en Psychologie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33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ANALYSER LES RISQUES PSYCHOSOCIAUX ET REPÉRER LES TABLEAUX DE SOUFFRANCE AU TRAVAIL</a:t>
            </a:r>
            <a:endParaRPr lang="en-US" sz="33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8229600" cy="381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3000" b="1" dirty="0" smtClean="0">
                <a:latin typeface="Arial"/>
                <a:cs typeface="Arial"/>
              </a:rPr>
              <a:t>Centralité du travail dans la préservation de la santé physique et mentale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3000" b="1" dirty="0" smtClean="0">
                <a:latin typeface="Arial"/>
                <a:cs typeface="Arial"/>
              </a:rPr>
              <a:t>Maladies du travail ou pathologies de surcharge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3000" b="1" dirty="0" smtClean="0">
                <a:latin typeface="Arial"/>
                <a:cs typeface="Arial"/>
              </a:rPr>
              <a:t>Méthodologie de repérage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3000" b="1" dirty="0" smtClean="0">
                <a:latin typeface="Arial"/>
                <a:cs typeface="Arial"/>
              </a:rPr>
              <a:t>Diagnostics différentiels</a:t>
            </a:r>
            <a:endParaRPr lang="en-US" sz="30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305800" cy="1143000"/>
          </a:xfrm>
        </p:spPr>
        <p:txBody>
          <a:bodyPr wrap="square">
            <a:normAutofit fontScale="90000"/>
          </a:bodyPr>
          <a:lstStyle/>
          <a:p>
            <a:r>
              <a:rPr lang="en-US" sz="11111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lang="en-US" sz="4889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4889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4889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CENTRALITÉ DU TRAVAIL DANS LA PRÉSERVATION DE LA SANTÉ PSYCHIQUE ET MENTALE</a:t>
            </a:r>
            <a:endParaRPr lang="en-US" sz="3333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LA CENTRALITÉ DU TRAVAIL</a:t>
            </a:r>
            <a:endParaRPr lang="en-US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5908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400" b="1" dirty="0" smtClean="0">
                <a:latin typeface="Arial"/>
                <a:cs typeface="Arial"/>
              </a:rPr>
              <a:t>Travailler</a:t>
            </a:r>
          </a:p>
          <a:p>
            <a:pPr marL="514350" indent="-51435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400" b="1" dirty="0" smtClean="0">
                <a:latin typeface="Arial"/>
                <a:cs typeface="Arial"/>
              </a:rPr>
              <a:t>Se travailler</a:t>
            </a:r>
          </a:p>
          <a:p>
            <a:pPr marL="514350" indent="-51435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400" b="1" dirty="0" smtClean="0">
                <a:latin typeface="Arial"/>
                <a:cs typeface="Arial"/>
              </a:rPr>
              <a:t>Travailler ensemble</a:t>
            </a:r>
            <a:endParaRPr lang="en-US" sz="34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305800" cy="1143000"/>
          </a:xfrm>
        </p:spPr>
        <p:txBody>
          <a:bodyPr wrap="square">
            <a:normAutofit fontScale="90000"/>
          </a:bodyPr>
          <a:lstStyle/>
          <a:p>
            <a:r>
              <a:rPr lang="en-US" sz="11111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II</a:t>
            </a:r>
            <a:r>
              <a:rPr lang="en-US" sz="4889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4889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4889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MALADIES DU TRAVAIL OU PATHOLOGIES DE SURCHARGE</a:t>
            </a:r>
            <a:endParaRPr lang="en-US" sz="3333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PATHOLOGIES DE SURCHARGE</a:t>
            </a:r>
            <a:endParaRPr lang="en-US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5908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400" b="1" dirty="0" smtClean="0">
                <a:latin typeface="Arial"/>
                <a:cs typeface="Arial"/>
              </a:rPr>
              <a:t>Les décompensations psychiques</a:t>
            </a:r>
          </a:p>
          <a:p>
            <a:pPr marL="514350" indent="-51435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400" b="1" dirty="0" smtClean="0">
                <a:latin typeface="Arial"/>
                <a:cs typeface="Arial"/>
              </a:rPr>
              <a:t>Les décompensations violentes </a:t>
            </a:r>
          </a:p>
          <a:p>
            <a:pPr marL="514350" indent="-51435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400" b="1" dirty="0" smtClean="0">
                <a:latin typeface="Arial"/>
                <a:cs typeface="Arial"/>
              </a:rPr>
              <a:t>Les décompensations somatiques</a:t>
            </a:r>
            <a:endParaRPr lang="en-US" sz="34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DÉCOMPENSATIONS PSYCHIQUES</a:t>
            </a:r>
            <a:endParaRPr lang="en-US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288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700" b="1" dirty="0" smtClean="0">
                <a:latin typeface="Arial"/>
                <a:cs typeface="Arial"/>
              </a:rPr>
              <a:t>Pathologies de surcharge: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Ennui</a:t>
            </a:r>
            <a:r>
              <a:rPr lang="fr-FR" sz="2400" b="1" dirty="0" smtClean="0">
                <a:latin typeface="Arial"/>
                <a:cs typeface="Arial"/>
              </a:rPr>
              <a:t>, lassitude, insatisfaction, </a:t>
            </a:r>
            <a:r>
              <a:rPr lang="fr-FR" sz="2400" b="1" dirty="0" smtClean="0">
                <a:latin typeface="Arial"/>
                <a:cs typeface="Arial"/>
              </a:rPr>
              <a:t>stress</a:t>
            </a:r>
            <a:endParaRPr lang="fr-FR" sz="2400" b="1" dirty="0" smtClean="0">
              <a:latin typeface="Arial"/>
              <a:cs typeface="Arial"/>
            </a:endParaRP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Troubles </a:t>
            </a:r>
            <a:r>
              <a:rPr lang="fr-FR" sz="2400" b="1" dirty="0" smtClean="0">
                <a:latin typeface="Arial"/>
                <a:cs typeface="Arial"/>
              </a:rPr>
              <a:t>cognitifs (mémoire, logique, concentration</a:t>
            </a:r>
            <a:r>
              <a:rPr lang="fr-FR" sz="2400" b="1" dirty="0" smtClean="0">
                <a:latin typeface="Arial"/>
                <a:cs typeface="Arial"/>
              </a:rPr>
              <a:t>)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Syndrome d’épuisement professionnel ou </a:t>
            </a:r>
            <a:r>
              <a:rPr lang="fr-FR" sz="2400" b="1" dirty="0" err="1" smtClean="0">
                <a:latin typeface="Arial"/>
                <a:cs typeface="Arial"/>
              </a:rPr>
              <a:t>burn-out</a:t>
            </a:r>
            <a:endParaRPr lang="fr-FR" sz="2400" b="1" dirty="0" smtClean="0">
              <a:latin typeface="Arial"/>
              <a:cs typeface="Arial"/>
            </a:endParaRP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700" b="1" dirty="0" smtClean="0">
                <a:latin typeface="Arial"/>
                <a:cs typeface="Arial"/>
              </a:rPr>
              <a:t>Pathologies de la solitude: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700" b="1" dirty="0" smtClean="0">
                <a:latin typeface="Arial"/>
                <a:cs typeface="Arial"/>
              </a:rPr>
              <a:t>État de stress post-traumatique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700" b="1" dirty="0" smtClean="0">
                <a:latin typeface="Arial"/>
                <a:cs typeface="Arial"/>
              </a:rPr>
              <a:t>Bouffée délirante, paranoïa situationnelle</a:t>
            </a:r>
            <a:endParaRPr lang="fr-FR" sz="2700" b="1" dirty="0" smtClean="0">
              <a:latin typeface="Arial"/>
              <a:cs typeface="Arial"/>
            </a:endParaRP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700" b="1" dirty="0" smtClean="0">
                <a:latin typeface="Arial"/>
                <a:cs typeface="Arial"/>
              </a:rPr>
              <a:t>Suicide</a:t>
            </a:r>
            <a:endParaRPr lang="en-US" sz="27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DÉCOMPENSATIONS COMPORTEMENTALES</a:t>
            </a:r>
            <a:endParaRPr lang="en-US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Violence contre les usagers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Violence entre collègues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Violence contre l’outil de travail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Violence contre l’encadrement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Comportements tyranniques, harcèlement moral, banalisation du mal fait à autrui</a:t>
            </a:r>
            <a:endParaRPr lang="en-US" sz="30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DÉCOMPENSATIONS SOMATIQUES</a:t>
            </a:r>
            <a:endParaRPr lang="en-US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3622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Les troubles </a:t>
            </a:r>
            <a:r>
              <a:rPr lang="fr-FR" sz="3000" b="1" dirty="0" err="1" smtClean="0">
                <a:latin typeface="Arial"/>
                <a:cs typeface="Arial"/>
              </a:rPr>
              <a:t>musculosquelettiques</a:t>
            </a:r>
            <a:endParaRPr lang="fr-FR" sz="3000" b="1" dirty="0" smtClean="0">
              <a:latin typeface="Arial"/>
              <a:cs typeface="Arial"/>
            </a:endParaRP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Les troubles cardiovasculaires </a:t>
            </a:r>
            <a:r>
              <a:rPr lang="fr-FR" sz="3000" dirty="0" smtClean="0">
                <a:latin typeface="Arial"/>
                <a:cs typeface="Arial"/>
              </a:rPr>
              <a:t>(mort subite au travail ou </a:t>
            </a:r>
            <a:r>
              <a:rPr lang="fr-FR" sz="3000" dirty="0" err="1" smtClean="0">
                <a:latin typeface="Arial"/>
                <a:cs typeface="Arial"/>
              </a:rPr>
              <a:t>karoshi</a:t>
            </a:r>
            <a:r>
              <a:rPr lang="fr-FR" sz="3000" dirty="0" smtClean="0">
                <a:latin typeface="Arial"/>
                <a:cs typeface="Arial"/>
              </a:rPr>
              <a:t>)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Les troubles gastriques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Les troubles gynécologiques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305800" cy="1143000"/>
          </a:xfrm>
        </p:spPr>
        <p:txBody>
          <a:bodyPr wrap="square">
            <a:normAutofit fontScale="90000"/>
          </a:bodyPr>
          <a:lstStyle/>
          <a:p>
            <a:r>
              <a:rPr lang="en-US" sz="11111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III</a:t>
            </a:r>
            <a:r>
              <a:rPr lang="en-US" sz="4889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4889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4889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MÉTHODOLOGIE DE REPÉRAGE</a:t>
            </a:r>
            <a:endParaRPr lang="en-US" sz="3333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MÉTHODOLOGIE DE L’ENTRETIEN AVEC LE SALARIÉ / AGENT PRÉSUMÉ </a:t>
            </a: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HARCELÉ: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 </a:t>
            </a:r>
            <a:r>
              <a:rPr lang="en-US" sz="32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faut</a:t>
            </a: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2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connaitre</a:t>
            </a: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: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L’historique de l’entreprise et du service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Le parcours professionnel du salarié/ agent</a:t>
            </a:r>
          </a:p>
          <a:p>
            <a:pPr marL="514350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La chronologie de la dégradation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dirty="0" smtClean="0">
                <a:latin typeface="Arial"/>
                <a:cs typeface="Arial"/>
              </a:rPr>
              <a:t>Modifications organisationnelles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dirty="0" smtClean="0">
                <a:latin typeface="Arial"/>
                <a:cs typeface="Arial"/>
              </a:rPr>
              <a:t>Restitution subjective de l’activité de travail</a:t>
            </a:r>
          </a:p>
          <a:p>
            <a:pPr marL="1029600" lvl="1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dirty="0" smtClean="0">
                <a:latin typeface="Arial"/>
                <a:cs typeface="Arial"/>
              </a:rPr>
              <a:t>Analyse de la qualité de l’équipe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Les événements de vie personnelle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Les pratiques organisationnelles pathogènes</a:t>
            </a:r>
            <a:endParaRPr lang="en-US" sz="24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/>
            </a:pP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RECONSTITUER L’HISTORIQUE </a:t>
            </a: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DE L’ENTREPRISE ET DU SERVICE</a:t>
            </a:r>
            <a:endParaRPr lang="en-US" sz="40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err="1" smtClean="0">
                <a:latin typeface="Arial"/>
                <a:cs typeface="Arial"/>
              </a:rPr>
              <a:t>Fusion-rachat</a:t>
            </a:r>
            <a:r>
              <a:rPr lang="fr-FR" sz="2400" b="1" dirty="0" smtClean="0">
                <a:latin typeface="Arial"/>
                <a:cs typeface="Arial"/>
              </a:rPr>
              <a:t>, équipes en doublon, mise en rivalité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de la culture du travail, des équipes et des sites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Taille de l’entreprise/ structure </a:t>
            </a:r>
            <a:r>
              <a:rPr lang="fr-FR" sz="2400" dirty="0" smtClean="0">
                <a:latin typeface="Arial"/>
                <a:cs typeface="Arial"/>
              </a:rPr>
              <a:t>(rapports directs </a:t>
            </a:r>
            <a:br>
              <a:rPr lang="fr-FR" sz="2400" dirty="0" smtClean="0">
                <a:latin typeface="Arial"/>
                <a:cs typeface="Arial"/>
              </a:rPr>
            </a:br>
            <a:r>
              <a:rPr lang="fr-FR" sz="2400" dirty="0" smtClean="0">
                <a:latin typeface="Arial"/>
                <a:cs typeface="Arial"/>
              </a:rPr>
              <a:t>ou DP, DS, CE, CHSCT)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Réorganisation du travail : changement de procédures, de logiciels, d’organigramme, d’évaluation annuelle…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Réorganisation du service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Augmentation, diminution d’effectifs</a:t>
            </a:r>
            <a:endParaRPr lang="en-US" sz="24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2"/>
            </a:pPr>
            <a:r>
              <a:rPr lang="en-US" sz="37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RECONSTITUER LE </a:t>
            </a:r>
            <a:r>
              <a:rPr lang="en-US" sz="37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PARCOURS PROFESSIONNEL DU SALARIÉ / AGENT</a:t>
            </a:r>
            <a:endParaRPr lang="en-US" sz="37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Formation professionnelle, niveau de diplômes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Postes occupés (cohérence, motifs de changements)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Activité exercée avant le poste actuel (chômage, mutation…)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Ancienneté dans le service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Type de contrat de travail (CDI, CDD, CA, intérim…)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Ergonomie du poste (open </a:t>
            </a:r>
            <a:r>
              <a:rPr lang="fr-FR" b="1" dirty="0" err="1" smtClean="0">
                <a:latin typeface="Arial"/>
                <a:cs typeface="Arial"/>
              </a:rPr>
              <a:t>space</a:t>
            </a:r>
            <a:r>
              <a:rPr lang="fr-FR" b="1" dirty="0" smtClean="0">
                <a:latin typeface="Arial"/>
                <a:cs typeface="Arial"/>
              </a:rPr>
              <a:t>, lumière naturelle, isolement phonique…)</a:t>
            </a:r>
          </a:p>
          <a:p>
            <a:pPr marL="514350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b="1" dirty="0" smtClean="0">
                <a:latin typeface="Arial"/>
                <a:cs typeface="Arial"/>
              </a:rPr>
              <a:t>Modifications récentes du poste de travail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Contenu (modifications des tâches, retrait </a:t>
            </a:r>
            <a:br>
              <a:rPr lang="fr-FR" dirty="0" smtClean="0">
                <a:latin typeface="Arial"/>
                <a:cs typeface="Arial"/>
              </a:rPr>
            </a:br>
            <a:r>
              <a:rPr lang="fr-FR" dirty="0" smtClean="0">
                <a:latin typeface="Arial"/>
                <a:cs typeface="Arial"/>
              </a:rPr>
              <a:t>de responsabilités…) 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Relations sociales (mise au ban, coupure de l’extra/ intranet,</a:t>
            </a:r>
            <a:br>
              <a:rPr lang="fr-FR" dirty="0" smtClean="0">
                <a:latin typeface="Arial"/>
                <a:cs typeface="Arial"/>
              </a:rPr>
            </a:br>
            <a:r>
              <a:rPr lang="fr-FR" dirty="0" smtClean="0">
                <a:latin typeface="Arial"/>
                <a:cs typeface="Arial"/>
              </a:rPr>
              <a:t>coupure de tous les circuits d’information…)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Ergonomie (changement de bureau négatif, remplacement </a:t>
            </a:r>
            <a:br>
              <a:rPr lang="fr-FR" dirty="0" smtClean="0">
                <a:latin typeface="Arial"/>
                <a:cs typeface="Arial"/>
              </a:rPr>
            </a:br>
            <a:r>
              <a:rPr lang="fr-FR" dirty="0" smtClean="0">
                <a:latin typeface="Arial"/>
                <a:cs typeface="Arial"/>
              </a:rPr>
              <a:t>de matériel performant par du matériel obsolète…)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3"/>
            </a:pPr>
            <a:r>
              <a:rPr lang="en-US" sz="3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RECONSTITUER LA </a:t>
            </a:r>
            <a:r>
              <a:rPr lang="en-US" sz="3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CHRONOLOGIE DE LA DÉGRADATION DE LA SITUATION DE TRAVAIL (1)</a:t>
            </a:r>
            <a:endParaRPr lang="en-US" sz="30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Les modifications organisationnelles</a:t>
            </a:r>
          </a:p>
          <a:p>
            <a:pPr marL="1029600" lvl="1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Départ ou arrivée d’un nouveau directeur, d’un collègue</a:t>
            </a:r>
            <a:br>
              <a:rPr lang="fr-FR" sz="2000" b="1" dirty="0" smtClean="0">
                <a:latin typeface="Arial"/>
                <a:cs typeface="Arial"/>
              </a:rPr>
            </a:br>
            <a:r>
              <a:rPr lang="fr-FR" sz="2000" b="1" dirty="0" smtClean="0">
                <a:latin typeface="Arial"/>
                <a:cs typeface="Arial"/>
              </a:rPr>
              <a:t>qui représentait un appui…</a:t>
            </a:r>
          </a:p>
          <a:p>
            <a:pPr marL="1029600" lvl="1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Arrivée de collègues dans un climat de rivalité avec </a:t>
            </a:r>
            <a:br>
              <a:rPr lang="fr-FR" sz="2000" b="1" dirty="0" smtClean="0">
                <a:latin typeface="Arial"/>
                <a:cs typeface="Arial"/>
              </a:rPr>
            </a:br>
            <a:r>
              <a:rPr lang="fr-FR" sz="2000" b="1" dirty="0" smtClean="0">
                <a:latin typeface="Arial"/>
                <a:cs typeface="Arial"/>
              </a:rPr>
              <a:t>une culture de travail différente…</a:t>
            </a:r>
          </a:p>
          <a:p>
            <a:pPr marL="1029600" lvl="1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Introduction d’une nouvelle technique de travail (logiciel informatique, SAP, passage au numérique…)</a:t>
            </a:r>
          </a:p>
          <a:p>
            <a:pPr marL="1029600" lvl="1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Accroissement des performances exigées dans </a:t>
            </a:r>
            <a:br>
              <a:rPr lang="fr-FR" sz="2000" b="1" dirty="0" smtClean="0">
                <a:latin typeface="Arial"/>
                <a:cs typeface="Arial"/>
              </a:rPr>
            </a:br>
            <a:r>
              <a:rPr lang="fr-FR" sz="2000" b="1" dirty="0" smtClean="0">
                <a:latin typeface="Arial"/>
                <a:cs typeface="Arial"/>
              </a:rPr>
              <a:t>des organisations du travail en </a:t>
            </a:r>
            <a:r>
              <a:rPr lang="fr-FR" sz="2000" b="1" dirty="0" err="1" smtClean="0">
                <a:latin typeface="Arial"/>
                <a:cs typeface="Arial"/>
              </a:rPr>
              <a:t>juste-à-temps</a:t>
            </a:r>
            <a:r>
              <a:rPr lang="fr-FR" sz="2000" b="1" dirty="0" smtClean="0">
                <a:latin typeface="Arial"/>
                <a:cs typeface="Arial"/>
              </a:rPr>
              <a:t>, sans marge de manœuvre en cas de dysfonctionnement, densification et intensification des tâches, chasse aux temps morts…</a:t>
            </a:r>
          </a:p>
          <a:p>
            <a:pPr marL="1029600" lvl="1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Introduction de techniques d’évaluation (sur des</a:t>
            </a:r>
            <a:br>
              <a:rPr lang="fr-FR" sz="2000" b="1" dirty="0" smtClean="0">
                <a:latin typeface="Arial"/>
                <a:cs typeface="Arial"/>
              </a:rPr>
            </a:br>
            <a:r>
              <a:rPr lang="fr-FR" sz="2000" b="1" dirty="0" smtClean="0">
                <a:latin typeface="Arial"/>
                <a:cs typeface="Arial"/>
              </a:rPr>
              <a:t>critères abstraits, quantitatifs, sur le </a:t>
            </a:r>
            <a:r>
              <a:rPr lang="fr-FR" sz="2000" b="1" dirty="0" err="1" smtClean="0">
                <a:latin typeface="Arial"/>
                <a:cs typeface="Arial"/>
              </a:rPr>
              <a:t>savoir-être</a:t>
            </a:r>
            <a:r>
              <a:rPr lang="fr-FR" sz="2000" b="1" dirty="0" smtClean="0">
                <a:latin typeface="Arial"/>
                <a:cs typeface="Arial"/>
              </a:rPr>
              <a:t>,</a:t>
            </a:r>
            <a:br>
              <a:rPr lang="fr-FR" sz="2000" b="1" dirty="0" smtClean="0">
                <a:latin typeface="Arial"/>
                <a:cs typeface="Arial"/>
              </a:rPr>
            </a:br>
            <a:r>
              <a:rPr lang="fr-FR" sz="2000" b="1" dirty="0" smtClean="0">
                <a:latin typeface="Arial"/>
                <a:cs typeface="Arial"/>
              </a:rPr>
              <a:t>contrôle de gestion, de qualité)</a:t>
            </a:r>
            <a:endParaRPr lang="en-US"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3"/>
            </a:pPr>
            <a:r>
              <a:rPr lang="en-US" sz="3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LA CHRONOLOGIE DE LA DÉGRADATION DE LA SITUATION DE TRAVAIL (2)</a:t>
            </a:r>
            <a:endParaRPr lang="en-US" sz="30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La restitution subjective de l’ “activité ” de travail</a:t>
            </a:r>
          </a:p>
          <a:p>
            <a:pPr marL="1029600" lvl="1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3000" b="1" dirty="0" smtClean="0">
                <a:latin typeface="Arial"/>
                <a:cs typeface="Arial"/>
              </a:rPr>
              <a:t>Restitutions précises et détaillées de situations de travail ayant un rapport avec la souffrance du patient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3"/>
            </a:pPr>
            <a:r>
              <a:rPr lang="en-US" sz="3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LA CHRONOLOGIE DE LA DÉGRADATION DE LA SITUATION DE TRAVAIL (3)</a:t>
            </a:r>
            <a:endParaRPr lang="en-US" sz="30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L’analyse de la qualité du collectif de travail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Ancienneté des membres du service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Existence de réunions formelles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Existence de temps de transmission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Existence de réunions informelles, pause-café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Convivialité de surface "stratégique"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Coopération véritable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Partage des difficultés, des ficelles et tours de mains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Partage des fraudes faute de délibération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Formation de clans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Statuts différents (polyvalence, CDD, intérimaires, statutaires…)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Soutien de la hiérarchie</a:t>
            </a:r>
          </a:p>
          <a:p>
            <a:pPr marL="102960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Vécu de solitude et de chacun pour soi</a:t>
            </a:r>
            <a:endParaRPr lang="en-US"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4"/>
            </a:pPr>
            <a:r>
              <a:rPr lang="en-US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ÉVÉNEMENTS DE VIE</a:t>
            </a:r>
            <a:endParaRPr lang="en-US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133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</a:pPr>
            <a:r>
              <a:rPr lang="fr-FR" sz="3400" b="1" dirty="0" smtClean="0">
                <a:latin typeface="Arial"/>
                <a:cs typeface="Arial"/>
              </a:rPr>
              <a:t>La prise en compte des difficultés personnelles du salarié / agent ne doit pas faire oublier que les effets du harcèlement moral se répercutent </a:t>
            </a:r>
            <a:br>
              <a:rPr lang="fr-FR" sz="3400" b="1" dirty="0" smtClean="0">
                <a:latin typeface="Arial"/>
                <a:cs typeface="Arial"/>
              </a:rPr>
            </a:br>
            <a:r>
              <a:rPr lang="fr-FR" sz="3400" b="1" dirty="0" smtClean="0">
                <a:latin typeface="Arial"/>
                <a:cs typeface="Arial"/>
              </a:rPr>
              <a:t>sur la vie sociale et familiale de toute personne atteinte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5"/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RECENSER LES </a:t>
            </a: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PRATIQUES ORGANISATIONNELLES PATHOGÈNES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752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2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L’utilisation ponctuelle de ces pratiques managériales ne constitue pas un fait de harcèlement moral </a:t>
            </a:r>
          </a:p>
          <a:p>
            <a:pPr marL="514350" indent="-514350">
              <a:lnSpc>
                <a:spcPct val="90000"/>
              </a:lnSpc>
              <a:spcAft>
                <a:spcPts val="2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Cumulées, elles constituent un véritable système aux conséquences graves sur le psychisme</a:t>
            </a:r>
          </a:p>
          <a:p>
            <a:pPr marL="514350" indent="-514350">
              <a:lnSpc>
                <a:spcPct val="90000"/>
              </a:lnSpc>
              <a:spcAft>
                <a:spcPts val="2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Certaines formes d’organisation du travail détournent le lien de subordination, les règles disciplinaires, le pouvoir de direction et d’organisation du travail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</a:pPr>
            <a:r>
              <a:rPr lang="en-US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 LIEN DE SUBORDINATION</a:t>
            </a:r>
            <a:endParaRPr lang="en-US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0574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30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3000" b="1" dirty="0" smtClean="0">
                <a:latin typeface="Arial"/>
                <a:cs typeface="Arial"/>
              </a:rPr>
              <a:t>Les pratiques relationnelles assoient la relation de pouvoir</a:t>
            </a:r>
          </a:p>
          <a:p>
            <a:pPr marL="514350" indent="-514350">
              <a:lnSpc>
                <a:spcPct val="90000"/>
              </a:lnSpc>
              <a:spcAft>
                <a:spcPts val="30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3000" b="1" dirty="0" smtClean="0">
                <a:latin typeface="Arial"/>
                <a:cs typeface="Arial"/>
              </a:rPr>
              <a:t>Les pratiques d’isolement entraînent la séparation du sujet de son collectif de travail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/>
            </a:pPr>
            <a:r>
              <a:rPr lang="en-US" sz="3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PRATIQUES RELATIONNELLES</a:t>
            </a:r>
            <a:endParaRPr lang="en-US" sz="3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Tutoyer sans réciprocité, utiliser l’asymétrie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pour humilier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Couper la parole systématiquement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Utiliser un niveau verbal élevé et menaçant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Supprimer les savoir-faire sociaux (ni bonjour,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ni au revoir, ni merci)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Refus de communication verbale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Utiliser l’entretien d’évaluation à visée de déstabilisation émotionnelle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2"/>
            </a:pPr>
            <a:r>
              <a:rPr lang="en-US" sz="3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PRATIQUES D’ISOLEMENT</a:t>
            </a:r>
            <a:endParaRPr lang="en-US" sz="3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Changements d’horaires de table pour séparer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des collègues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Omission d’information sur les réunions puis reproche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sur l’absence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Omission de communication sur les réunions nécessaires à l’exécution du travail 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Injonction aux autres salariés/ agents de ne plus communiquer avec la personne désignée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</a:pPr>
            <a:r>
              <a:rPr lang="en-US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CRÉATION DE CLANS</a:t>
            </a:r>
            <a:endParaRPr lang="en-US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Complaisance pour les uns, rigueur pour les autres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Répartition inégalitaire de la charge de travail en quantité et qualité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Management de concurrence stratégique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Stigmatisation publique d’un salarié / agent devant les autres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</a:pPr>
            <a:r>
              <a:rPr lang="en-US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RÈGLES DISCIPLPINAIRES</a:t>
            </a:r>
            <a:endParaRPr lang="en-US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0574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30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3000" b="1" dirty="0" smtClean="0">
                <a:latin typeface="Arial"/>
                <a:cs typeface="Arial"/>
              </a:rPr>
              <a:t>Les pratiques disciplinaires peuvent devenir </a:t>
            </a:r>
            <a:r>
              <a:rPr lang="fr-FR" sz="3000" b="1" dirty="0" err="1" smtClean="0">
                <a:latin typeface="Arial"/>
                <a:cs typeface="Arial"/>
              </a:rPr>
              <a:t>persécutoires</a:t>
            </a:r>
            <a:endParaRPr lang="fr-FR" sz="3000" b="1" dirty="0" smtClean="0">
              <a:latin typeface="Arial"/>
              <a:cs typeface="Arial"/>
            </a:endParaRPr>
          </a:p>
          <a:p>
            <a:pPr marL="514350" indent="-514350">
              <a:lnSpc>
                <a:spcPct val="90000"/>
              </a:lnSpc>
              <a:spcAft>
                <a:spcPts val="30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3000" b="1" dirty="0" smtClean="0">
                <a:latin typeface="Arial"/>
                <a:cs typeface="Arial"/>
              </a:rPr>
              <a:t>Les pratiques punitives mettent le salarié/ agent</a:t>
            </a:r>
            <a:br>
              <a:rPr lang="fr-FR" sz="3000" b="1" dirty="0" smtClean="0">
                <a:latin typeface="Arial"/>
                <a:cs typeface="Arial"/>
              </a:rPr>
            </a:br>
            <a:r>
              <a:rPr lang="fr-FR" sz="3000" b="1" dirty="0" smtClean="0">
                <a:latin typeface="Arial"/>
                <a:cs typeface="Arial"/>
              </a:rPr>
              <a:t>en situation de justification constante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/>
            </a:pPr>
            <a:r>
              <a:rPr lang="en-US" sz="3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PRATIQUES PERSÉCUTIVES</a:t>
            </a:r>
            <a:endParaRPr lang="en-US" sz="3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Le contrôle du travail fait partie des prérogatives </a:t>
            </a:r>
            <a:b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de l’employeur / directeur de la structure, mais doit être utilisé avec loyauté et bonne foi</a:t>
            </a:r>
            <a:b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endParaRPr lang="fr-FR" sz="1000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Surveillance des faits et gestes par NTI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Contrôle des communications téléphoniques, e-mails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Demandes de </a:t>
            </a:r>
            <a:r>
              <a:rPr lang="fr-FR" sz="2400" b="1" dirty="0" err="1" smtClean="0">
                <a:latin typeface="Arial"/>
                <a:cs typeface="Arial"/>
              </a:rPr>
              <a:t>reporting</a:t>
            </a:r>
            <a:r>
              <a:rPr lang="fr-FR" sz="2400" b="1" dirty="0" smtClean="0">
                <a:latin typeface="Arial"/>
                <a:cs typeface="Arial"/>
              </a:rPr>
              <a:t> abusif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Vérification des sacs, tiroirs, casiers, poubelles…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Contrôle de la durée des pauses, des absences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Contrôle des conversations avec les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collègues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Obligation de laisser la porte ouverte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2"/>
            </a:pPr>
            <a:r>
              <a:rPr lang="en-US" sz="3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PRATIQUES PUNITIVES</a:t>
            </a:r>
            <a:endParaRPr lang="en-US" sz="3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1430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</a:pP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Elles mettent les salariés/ agents en situation </a:t>
            </a:r>
            <a:b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de justification constante et s’avèrent contreproductives </a:t>
            </a:r>
            <a:b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300" b="1" dirty="0" smtClean="0">
                <a:solidFill>
                  <a:srgbClr val="AA0000"/>
                </a:solidFill>
                <a:latin typeface="Arial"/>
                <a:cs typeface="Arial"/>
              </a:rPr>
              <a:t>en détruisant la reconnaissance du travail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/>
            </a:r>
            <a:b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endParaRPr lang="fr-FR" sz="1000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Refus réitérés des demandes de formation nécessaires </a:t>
            </a:r>
            <a:br>
              <a:rPr lang="fr-FR" sz="2200" b="1" dirty="0" smtClean="0">
                <a:latin typeface="Arial"/>
                <a:cs typeface="Arial"/>
              </a:rPr>
            </a:br>
            <a:r>
              <a:rPr lang="fr-FR" sz="2200" b="1" dirty="0" smtClean="0">
                <a:latin typeface="Arial"/>
                <a:cs typeface="Arial"/>
              </a:rPr>
              <a:t>au travail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Incohérence des procédures d’évaluation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Notes de service systématiques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Réunions disciplinaires, blâmes et avertissements pour faits véniels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Affectation autoritaire dans un service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Vacances imposées ou non accordées au dernier moment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Utilisation systématique de lettres en AR</a:t>
            </a:r>
          </a:p>
          <a:p>
            <a:pPr marL="971550" lvl="1" indent="-51435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Incitation forte à la mutation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  <a:buClr>
                <a:srgbClr val="AA0000"/>
              </a:buClr>
            </a:pPr>
            <a:r>
              <a:rPr lang="en-US" sz="3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 POUVOIR DE DIRECTION ET D’ORGANISATION DU TRAVAIL</a:t>
            </a:r>
            <a:endParaRPr lang="en-US" sz="3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</a:pPr>
            <a:r>
              <a:rPr lang="fr-FR" sz="2200" b="1" dirty="0" smtClean="0">
                <a:latin typeface="Arial"/>
                <a:cs typeface="Arial"/>
              </a:rPr>
              <a:t>Les pratiques touchant aux gestes de travail peuvent entraîner la perte du sens du travail :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Travailler de façon trop séquencée sans vision du produit du travail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Travailler à la limite de l’illégalité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Appliquer les normes de qualité en convergence avec le marché mais pas avec les règles de métier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Imposer des procédures de qualité en parallèle avec </a:t>
            </a:r>
            <a:br>
              <a:rPr lang="fr-FR" sz="2200" b="1" dirty="0" smtClean="0">
                <a:latin typeface="Arial"/>
                <a:cs typeface="Arial"/>
              </a:rPr>
            </a:br>
            <a:r>
              <a:rPr lang="fr-FR" sz="2200" b="1" dirty="0" smtClean="0">
                <a:latin typeface="Arial"/>
                <a:cs typeface="Arial"/>
              </a:rPr>
              <a:t>un travail exécuté en mode dégradé</a:t>
            </a:r>
          </a:p>
          <a:p>
            <a:pPr marL="1371600" lvl="2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endParaRPr lang="fr-FR" sz="2200" b="1" dirty="0" smtClean="0">
              <a:latin typeface="Arial"/>
              <a:cs typeface="Arial"/>
            </a:endParaRPr>
          </a:p>
          <a:p>
            <a:pPr marL="1371600" lvl="2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200" b="1" dirty="0" smtClean="0">
                <a:latin typeface="Arial"/>
                <a:cs typeface="Arial"/>
              </a:rPr>
              <a:t>Les injonctions paradoxales</a:t>
            </a:r>
          </a:p>
          <a:p>
            <a:pPr marL="1371600" lvl="2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200" b="1" dirty="0" smtClean="0">
                <a:latin typeface="Arial"/>
                <a:cs typeface="Arial"/>
              </a:rPr>
              <a:t>La mise en scène de la disparition </a:t>
            </a:r>
          </a:p>
          <a:p>
            <a:pPr marL="1371600" lvl="2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200" b="1" dirty="0" smtClean="0">
                <a:latin typeface="Arial"/>
                <a:cs typeface="Arial"/>
              </a:rPr>
              <a:t>La reddition émotionnelle par hyperactivité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/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INJONCTIONS PARADOXALES (2)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764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Donner une "mission impossible"</a:t>
            </a:r>
          </a:p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Fixer des objectifs sans donner les moyens</a:t>
            </a:r>
          </a:p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Fixer des prescriptions rigides, loin du réel</a:t>
            </a:r>
          </a:p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Donner des consignes contradictoires rendant le travail infaisable et poussant à la faute</a:t>
            </a:r>
          </a:p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Faire venir le salarié/ agent et ne pas lui donner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de travail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2"/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LA MISE EN SCÈNE DE LA DISPARITION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Supprimer des tâches ou le poste de travail pour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les confier à un autre, sans prévenir le salarié/ agent</a:t>
            </a:r>
          </a:p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Priver de bureau, de téléphone, d’ordinateur,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vider les armoires</a:t>
            </a:r>
          </a:p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Effacer le salarié/ agent de l’organigramme,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des papiers à en-tête</a:t>
            </a:r>
          </a:p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Donner du travail ne correspondant pas à la qualification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  <a:buFont typeface="+mj-lt"/>
              <a:buAutoNum type="arabicPeriod" startAt="3"/>
            </a:pPr>
            <a:r>
              <a:rPr lang="en-US" sz="3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LA REDDITION ÉMOTIONNELLE PAR HYPERACTIVITÉ</a:t>
            </a:r>
            <a:endParaRPr lang="en-US" sz="3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Fixer des objectifs irréalistes et irréalisables entretenant une situation d’échec, un épuisement professionnel et des critiques systématiques</a:t>
            </a:r>
          </a:p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Intensifier la charge de travail dans un temps imparti</a:t>
            </a:r>
          </a:p>
          <a:p>
            <a:pPr marL="457200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Déposer de manière répétitive des dossiers urgents </a:t>
            </a:r>
            <a:br>
              <a:rPr lang="fr-FR" sz="2400" b="1" dirty="0" smtClean="0">
                <a:latin typeface="Arial"/>
                <a:cs typeface="Arial"/>
              </a:rPr>
            </a:br>
            <a:r>
              <a:rPr lang="fr-FR" sz="2400" b="1" dirty="0" smtClean="0">
                <a:latin typeface="Arial"/>
                <a:cs typeface="Arial"/>
              </a:rPr>
              <a:t>à la dernière minute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</a:pP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PRATIQUES </a:t>
            </a:r>
            <a:r>
              <a:rPr lang="en-US" sz="4000" b="1" spc="-150" dirty="0" err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vs</a:t>
            </a: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AA0000"/>
                </a:solidFill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RÈGLES DE DROIT</a:t>
            </a:r>
            <a:endParaRPr lang="en-US" sz="40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Le détournement du lien de subordination</a:t>
            </a:r>
          </a:p>
          <a:p>
            <a:pPr marL="914400" lvl="1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Incivilité à caractère vexatoire, refus de dialoguer, remarques insidieuses ou injurieuses, dénigrement…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Le détournement des règles disciplinaires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Sanctions injustifiées basées sur des faits véniels…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>
            <a:noAutofit/>
          </a:bodyPr>
          <a:lstStyle/>
          <a:p>
            <a:pPr marL="742950" indent="-742950" algn="l">
              <a:lnSpc>
                <a:spcPct val="85000"/>
              </a:lnSpc>
              <a:buClr>
                <a:srgbClr val="AA0000"/>
              </a:buClr>
            </a:pPr>
            <a:r>
              <a:rPr lang="en-US" sz="4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RÈGLES DE DROIT</a:t>
            </a:r>
            <a:endParaRPr lang="en-US" sz="46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Le détournement du pouvoir de direction</a:t>
            </a:r>
          </a:p>
          <a:p>
            <a:pPr marL="914400" lvl="1" indent="-457200">
              <a:lnSpc>
                <a:spcPct val="90000"/>
              </a:lnSpc>
              <a:spcAft>
                <a:spcPts val="2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Ne pas donner de travail, donner des objectifs irréalisables, donner du travail inutile, isoler…</a:t>
            </a:r>
          </a:p>
          <a:p>
            <a:pPr marL="514350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Le détournement des règles d’organisation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Modifier arbitrairement les conditions de travail ou les attributions essentielles du poste de travail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  <a:buClr>
                <a:srgbClr val="AA0000"/>
              </a:buClr>
            </a:pPr>
            <a:r>
              <a:rPr lang="en-US" sz="3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INDICATEURS OBJECTIFS DE SOUFFRANCE AU TRAVAIL (1)</a:t>
            </a:r>
            <a:endParaRPr lang="en-US" sz="3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288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Dans le cadre des services de santé au travail</a:t>
            </a: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Augmentation :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Du nombre de visites spontanées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Du temps d’écoute nécessaire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Des examens médicaux et des orientations médicales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Des troubles de la santé liés aux conditions de travail (TMS, HTA…)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De la fréquence des urgences sur le lieu</a:t>
            </a:r>
            <a:br>
              <a:rPr lang="fr-FR" sz="2600" b="1" dirty="0" smtClean="0">
                <a:latin typeface="Arial"/>
                <a:cs typeface="Arial"/>
              </a:rPr>
            </a:br>
            <a:r>
              <a:rPr lang="fr-FR" sz="2600" b="1" dirty="0" smtClean="0">
                <a:latin typeface="Arial"/>
                <a:cs typeface="Arial"/>
              </a:rPr>
              <a:t>de travail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  <a:buClr>
                <a:srgbClr val="AA0000"/>
              </a:buClr>
            </a:pPr>
            <a:r>
              <a:rPr lang="en-US" sz="38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INDICATEURS OBJECTIFS DE SOUFFRANCE AU TRAVAIL (2)</a:t>
            </a:r>
            <a:endParaRPr lang="en-US" sz="38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76400"/>
            <a:ext cx="8229600" cy="2895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Dans le cadre général du travail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Actes violents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Tentative de suicide sur le lieu de travail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Augmentation des AT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Augmentation du taux de rotation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endParaRPr lang="fr-FR" sz="26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Indicateurs organisationnels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Augmentation du taux d’absentéisme, de présentéisme, de maternité, de</a:t>
            </a:r>
            <a:br>
              <a:rPr lang="fr-FR" sz="2600" b="1" dirty="0" smtClean="0">
                <a:latin typeface="Arial"/>
                <a:cs typeface="Arial"/>
              </a:rPr>
            </a:br>
            <a:r>
              <a:rPr lang="fr-FR" sz="2600" b="1" dirty="0" smtClean="0">
                <a:latin typeface="Arial"/>
                <a:cs typeface="Arial"/>
              </a:rPr>
              <a:t>demandes de formation, de départ</a:t>
            </a:r>
            <a:br>
              <a:rPr lang="fr-FR" sz="2600" b="1" dirty="0" smtClean="0">
                <a:latin typeface="Arial"/>
                <a:cs typeface="Arial"/>
              </a:rPr>
            </a:br>
            <a:r>
              <a:rPr lang="fr-FR" sz="2600" b="1" dirty="0" smtClean="0">
                <a:latin typeface="Arial"/>
                <a:cs typeface="Arial"/>
              </a:rPr>
              <a:t>en CPA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400" b="1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ARTICULATION </a:t>
            </a:r>
            <a:r>
              <a:rPr lang="en-US" sz="34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DES TABLEAUX DE PSYCHOPATHOLOGIE DU TRAVAIL AUX LIGNÉES STRUCTURELLES</a:t>
            </a:r>
            <a:endParaRPr lang="en-US" sz="34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8600" y="1676400"/>
            <a:ext cx="1066800" cy="45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ctr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EGO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057400" y="2285999"/>
            <a:ext cx="2590801" cy="2438400"/>
          </a:xfrm>
          <a:prstGeom prst="straightConnector1">
            <a:avLst/>
          </a:prstGeom>
          <a:ln w="50800">
            <a:solidFill>
              <a:srgbClr val="DD9599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981200" y="4953000"/>
            <a:ext cx="5181600" cy="1588"/>
          </a:xfrm>
          <a:prstGeom prst="straightConnector1">
            <a:avLst/>
          </a:prstGeom>
          <a:ln w="50800">
            <a:solidFill>
              <a:srgbClr val="AA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V="1">
            <a:off x="4609306" y="2248694"/>
            <a:ext cx="2744788" cy="2667000"/>
          </a:xfrm>
          <a:prstGeom prst="straightConnector1">
            <a:avLst/>
          </a:prstGeom>
          <a:ln w="50800">
            <a:solidFill>
              <a:srgbClr val="CB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4400" y="4954588"/>
            <a:ext cx="1066800" cy="4572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457200" indent="-457200" algn="ctr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AUTRUI</a:t>
            </a:r>
            <a:endParaRPr lang="fr-FR" sz="2400" b="1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62800" y="4953000"/>
            <a:ext cx="1066800" cy="4572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457200" indent="-457200" algn="ctr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RÉEL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10800000">
            <a:off x="457201" y="3505200"/>
            <a:ext cx="4114801" cy="1588"/>
          </a:xfrm>
          <a:prstGeom prst="line">
            <a:avLst/>
          </a:prstGeom>
          <a:ln w="12700">
            <a:solidFill>
              <a:srgbClr val="DD9599"/>
            </a:solidFill>
          </a:ln>
          <a:effectLst>
            <a:outerShdw blurRad="40005" dist="12700" dir="5400000" algn="tl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1" y="1676400"/>
            <a:ext cx="2514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1" y="1927129"/>
            <a:ext cx="32003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DD9599"/>
                </a:solidFill>
                <a:latin typeface="Arial"/>
                <a:cs typeface="Arial"/>
              </a:rPr>
              <a:t>Aliénation</a:t>
            </a:r>
            <a:r>
              <a:rPr lang="en-US" b="1" dirty="0" smtClean="0">
                <a:solidFill>
                  <a:srgbClr val="DD9599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rgbClr val="DD9599"/>
                </a:solidFill>
                <a:latin typeface="Arial"/>
                <a:cs typeface="Arial"/>
              </a:rPr>
              <a:t>sociale</a:t>
            </a:r>
            <a:r>
              <a:rPr lang="en-US" b="1" dirty="0" smtClean="0">
                <a:solidFill>
                  <a:srgbClr val="DD9599"/>
                </a:solidFill>
                <a:latin typeface="Arial"/>
                <a:cs typeface="Arial"/>
              </a:rPr>
              <a:t> </a:t>
            </a:r>
            <a: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  <a:t/>
            </a:r>
            <a:b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</a:br>
            <a: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  <a:t>Le </a:t>
            </a:r>
            <a:r>
              <a:rPr lang="en-US" sz="1600" dirty="0" err="1" smtClean="0">
                <a:solidFill>
                  <a:srgbClr val="DD9599"/>
                </a:solidFill>
                <a:latin typeface="Arial"/>
                <a:cs typeface="Arial"/>
              </a:rPr>
              <a:t>sujet</a:t>
            </a:r>
            <a: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DD9599"/>
                </a:solidFill>
                <a:latin typeface="Arial"/>
                <a:cs typeface="Arial"/>
              </a:rPr>
              <a:t>est</a:t>
            </a:r>
            <a: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  <a:t> coupé </a:t>
            </a:r>
            <a:r>
              <a:rPr lang="en-US" sz="1600" dirty="0" err="1" smtClean="0">
                <a:solidFill>
                  <a:srgbClr val="DD9599"/>
                </a:solidFill>
                <a:latin typeface="Arial"/>
                <a:cs typeface="Arial"/>
              </a:rPr>
              <a:t>d’autrui</a:t>
            </a:r>
            <a: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DD9599"/>
                </a:solidFill>
                <a:latin typeface="Arial"/>
                <a:cs typeface="Arial"/>
              </a:rPr>
              <a:t>mais</a:t>
            </a:r>
            <a: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DD9599"/>
                </a:solidFill>
                <a:latin typeface="Arial"/>
                <a:cs typeface="Arial"/>
              </a:rPr>
              <a:t>maintient</a:t>
            </a:r>
            <a: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  <a:t> son lien au </a:t>
            </a:r>
            <a:r>
              <a:rPr lang="en-US" sz="1600" dirty="0" err="1" smtClean="0">
                <a:solidFill>
                  <a:srgbClr val="DD9599"/>
                </a:solidFill>
                <a:latin typeface="Arial"/>
                <a:cs typeface="Arial"/>
              </a:rPr>
              <a:t>réel</a:t>
            </a:r>
            <a: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  <a:t/>
            </a:r>
            <a:b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</a:br>
            <a:r>
              <a:rPr lang="en-US" sz="1600" b="1" dirty="0" err="1" smtClean="0">
                <a:solidFill>
                  <a:srgbClr val="DD9599"/>
                </a:solidFill>
                <a:latin typeface="Arial"/>
                <a:cs typeface="Arial"/>
              </a:rPr>
              <a:t>Maintien</a:t>
            </a:r>
            <a:r>
              <a:rPr lang="en-US" sz="1600" b="1" dirty="0" smtClean="0">
                <a:solidFill>
                  <a:srgbClr val="DD9599"/>
                </a:solidFill>
                <a:latin typeface="Arial"/>
                <a:cs typeface="Arial"/>
              </a:rPr>
              <a:t> de </a:t>
            </a:r>
            <a:r>
              <a:rPr lang="en-US" sz="1600" b="1" dirty="0" err="1" smtClean="0">
                <a:solidFill>
                  <a:srgbClr val="DD9599"/>
                </a:solidFill>
                <a:latin typeface="Arial"/>
                <a:cs typeface="Arial"/>
              </a:rPr>
              <a:t>sa</a:t>
            </a:r>
            <a:r>
              <a:rPr lang="en-US" sz="1600" b="1" dirty="0" smtClean="0">
                <a:solidFill>
                  <a:srgbClr val="DD9599"/>
                </a:solidFill>
                <a:latin typeface="Arial"/>
                <a:cs typeface="Arial"/>
              </a:rPr>
              <a:t> conviction: </a:t>
            </a:r>
            <a:r>
              <a:rPr lang="en-US" sz="1600" dirty="0" err="1" smtClean="0">
                <a:solidFill>
                  <a:srgbClr val="DD9599"/>
                </a:solidFill>
                <a:latin typeface="Arial"/>
                <a:cs typeface="Arial"/>
              </a:rPr>
              <a:t>paranoïa</a:t>
            </a:r>
            <a:endParaRPr lang="en-US" sz="1600" dirty="0" smtClean="0">
              <a:solidFill>
                <a:srgbClr val="DD9599"/>
              </a:solidFill>
              <a:latin typeface="Arial"/>
              <a:cs typeface="Arial"/>
            </a:endParaRPr>
          </a:p>
          <a:p>
            <a:r>
              <a:rPr lang="en-US" sz="1600" b="1" dirty="0" err="1" smtClean="0">
                <a:solidFill>
                  <a:srgbClr val="DD9599"/>
                </a:solidFill>
                <a:latin typeface="Arial"/>
                <a:cs typeface="Arial"/>
              </a:rPr>
              <a:t>Doute</a:t>
            </a:r>
            <a:r>
              <a:rPr lang="en-US" sz="1600" b="1" dirty="0" smtClean="0">
                <a:solidFill>
                  <a:srgbClr val="DD9599"/>
                </a:solidFill>
                <a:latin typeface="Arial"/>
                <a:cs typeface="Arial"/>
              </a:rPr>
              <a:t>: </a:t>
            </a:r>
            <a:r>
              <a:rPr lang="en-US" sz="1600" dirty="0" err="1" smtClean="0">
                <a:solidFill>
                  <a:srgbClr val="DD9599"/>
                </a:solidFill>
                <a:latin typeface="Arial"/>
                <a:cs typeface="Arial"/>
              </a:rPr>
              <a:t>dépréciation</a:t>
            </a:r>
            <a:r>
              <a:rPr lang="en-US" sz="1600" dirty="0" smtClean="0">
                <a:solidFill>
                  <a:srgbClr val="DD9599"/>
                </a:solidFill>
                <a:latin typeface="Arial"/>
                <a:cs typeface="Arial"/>
              </a:rPr>
              <a:t>, </a:t>
            </a:r>
            <a:r>
              <a:rPr lang="en-US" sz="1600" dirty="0" err="1" smtClean="0">
                <a:solidFill>
                  <a:srgbClr val="DD9599"/>
                </a:solidFill>
                <a:latin typeface="Arial"/>
                <a:cs typeface="Arial"/>
              </a:rPr>
              <a:t>dépression</a:t>
            </a:r>
            <a:endParaRPr lang="en-US" sz="1600" dirty="0">
              <a:solidFill>
                <a:srgbClr val="DD9599"/>
              </a:solidFill>
              <a:latin typeface="Arial"/>
              <a:cs typeface="Arial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10800000">
            <a:off x="4648200" y="3301833"/>
            <a:ext cx="4114800" cy="1588"/>
          </a:xfrm>
          <a:prstGeom prst="line">
            <a:avLst/>
          </a:prstGeom>
          <a:ln w="12700">
            <a:solidFill>
              <a:srgbClr val="CB0000"/>
            </a:solidFill>
          </a:ln>
          <a:effectLst>
            <a:outerShdw blurRad="40005" dist="12700" dir="5400000" algn="tl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38290" y="2209800"/>
            <a:ext cx="32003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err="1" smtClean="0">
                <a:solidFill>
                  <a:srgbClr val="CB0000"/>
                </a:solidFill>
                <a:latin typeface="Arial"/>
                <a:cs typeface="Arial"/>
              </a:rPr>
              <a:t>Aliénation</a:t>
            </a:r>
            <a:r>
              <a:rPr lang="en-US" b="1" dirty="0" smtClean="0">
                <a:solidFill>
                  <a:srgbClr val="CB0000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rgbClr val="CB0000"/>
                </a:solidFill>
                <a:latin typeface="Arial"/>
                <a:cs typeface="Arial"/>
              </a:rPr>
              <a:t>mentale</a:t>
            </a:r>
            <a:r>
              <a:rPr lang="en-US" sz="1600" dirty="0" smtClean="0">
                <a:solidFill>
                  <a:srgbClr val="CB0000"/>
                </a:solidFill>
                <a:latin typeface="Arial"/>
                <a:cs typeface="Arial"/>
              </a:rPr>
              <a:t/>
            </a:r>
            <a:br>
              <a:rPr lang="en-US" sz="1600" dirty="0" smtClean="0">
                <a:solidFill>
                  <a:srgbClr val="CB0000"/>
                </a:solidFill>
                <a:latin typeface="Arial"/>
                <a:cs typeface="Arial"/>
              </a:rPr>
            </a:br>
            <a:r>
              <a:rPr lang="en-US" sz="1600" b="1" dirty="0" err="1" smtClean="0">
                <a:solidFill>
                  <a:srgbClr val="CB0000"/>
                </a:solidFill>
                <a:latin typeface="Arial"/>
                <a:cs typeface="Arial"/>
              </a:rPr>
              <a:t>coupure</a:t>
            </a:r>
            <a:r>
              <a:rPr lang="en-US" sz="1600" b="1" dirty="0" smtClean="0">
                <a:solidFill>
                  <a:srgbClr val="CB0000"/>
                </a:solidFill>
                <a:latin typeface="Arial"/>
                <a:cs typeface="Arial"/>
              </a:rPr>
              <a:t> du lien entre le </a:t>
            </a:r>
            <a:r>
              <a:rPr lang="en-US" sz="1600" b="1" dirty="0" err="1" smtClean="0">
                <a:solidFill>
                  <a:srgbClr val="CB0000"/>
                </a:solidFill>
                <a:latin typeface="Arial"/>
                <a:cs typeface="Arial"/>
              </a:rPr>
              <a:t>sujet</a:t>
            </a:r>
            <a:r>
              <a:rPr lang="en-US" sz="1600" b="1" dirty="0" smtClean="0">
                <a:solidFill>
                  <a:srgbClr val="CB0000"/>
                </a:solidFill>
                <a:latin typeface="Arial"/>
                <a:cs typeface="Arial"/>
              </a:rPr>
              <a:t>, </a:t>
            </a:r>
            <a:br>
              <a:rPr lang="en-US" sz="1600" b="1" dirty="0" smtClean="0">
                <a:solidFill>
                  <a:srgbClr val="CB0000"/>
                </a:solidFill>
                <a:latin typeface="Arial"/>
                <a:cs typeface="Arial"/>
              </a:rPr>
            </a:br>
            <a:r>
              <a:rPr lang="en-US" sz="1600" b="1" dirty="0" smtClean="0">
                <a:solidFill>
                  <a:srgbClr val="CB0000"/>
                </a:solidFill>
                <a:latin typeface="Arial"/>
                <a:cs typeface="Arial"/>
              </a:rPr>
              <a:t>le </a:t>
            </a:r>
            <a:r>
              <a:rPr lang="en-US" sz="1600" b="1" dirty="0" err="1" smtClean="0">
                <a:solidFill>
                  <a:srgbClr val="CB0000"/>
                </a:solidFill>
                <a:latin typeface="Arial"/>
                <a:cs typeface="Arial"/>
              </a:rPr>
              <a:t>réel</a:t>
            </a:r>
            <a:r>
              <a:rPr lang="en-US" sz="1600" b="1" dirty="0" smtClean="0">
                <a:solidFill>
                  <a:srgbClr val="CB0000"/>
                </a:solidFill>
                <a:latin typeface="Arial"/>
                <a:cs typeface="Arial"/>
              </a:rPr>
              <a:t> et les </a:t>
            </a:r>
            <a:r>
              <a:rPr lang="en-US" sz="1600" b="1" dirty="0" err="1" smtClean="0">
                <a:solidFill>
                  <a:srgbClr val="CB0000"/>
                </a:solidFill>
                <a:latin typeface="Arial"/>
                <a:cs typeface="Arial"/>
              </a:rPr>
              <a:t>autres</a:t>
            </a:r>
            <a:r>
              <a:rPr lang="en-US" sz="1600" b="1" dirty="0" smtClean="0">
                <a:solidFill>
                  <a:srgbClr val="CB0000"/>
                </a:solidFill>
                <a:latin typeface="Arial"/>
                <a:cs typeface="Arial"/>
              </a:rPr>
              <a:t> :</a:t>
            </a:r>
            <a:r>
              <a:rPr lang="en-US" sz="1600" dirty="0" smtClean="0">
                <a:solidFill>
                  <a:srgbClr val="CB0000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CB0000"/>
                </a:solidFill>
                <a:latin typeface="Arial"/>
                <a:cs typeface="Arial"/>
              </a:rPr>
              <a:t>bouffée</a:t>
            </a:r>
            <a:r>
              <a:rPr lang="en-US" sz="1600" dirty="0" smtClean="0">
                <a:solidFill>
                  <a:srgbClr val="CB0000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CB0000"/>
                </a:solidFill>
                <a:latin typeface="Arial"/>
                <a:cs typeface="Arial"/>
              </a:rPr>
              <a:t>délirante</a:t>
            </a:r>
            <a:r>
              <a:rPr lang="en-US" sz="1600" dirty="0" smtClean="0">
                <a:solidFill>
                  <a:srgbClr val="CB0000"/>
                </a:solidFill>
                <a:latin typeface="Arial"/>
                <a:cs typeface="Arial"/>
              </a:rPr>
              <a:t>, </a:t>
            </a:r>
            <a:r>
              <a:rPr lang="en-US" sz="1600" dirty="0" err="1" smtClean="0">
                <a:solidFill>
                  <a:srgbClr val="CB0000"/>
                </a:solidFill>
                <a:latin typeface="Arial"/>
                <a:cs typeface="Arial"/>
              </a:rPr>
              <a:t>paranoïa</a:t>
            </a:r>
            <a:endParaRPr lang="en-US" sz="1600" dirty="0" smtClean="0">
              <a:solidFill>
                <a:srgbClr val="CB0000"/>
              </a:solidFill>
              <a:latin typeface="Arial"/>
              <a:cs typeface="Arial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57200" y="3733800"/>
            <a:ext cx="6858000" cy="1981200"/>
          </a:xfrm>
          <a:prstGeom prst="line">
            <a:avLst/>
          </a:prstGeom>
          <a:ln w="12700">
            <a:solidFill>
              <a:srgbClr val="AA0000"/>
            </a:solidFill>
          </a:ln>
          <a:effectLst>
            <a:outerShdw blurRad="40005" dist="12700" dir="5400000" algn="tl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90801" y="5046583"/>
            <a:ext cx="32003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AA0000"/>
                </a:solidFill>
                <a:latin typeface="Arial"/>
                <a:cs typeface="Arial"/>
              </a:rPr>
              <a:t>Aliénation</a:t>
            </a:r>
            <a:r>
              <a:rPr lang="en-US" b="1" dirty="0" smtClean="0">
                <a:solidFill>
                  <a:srgbClr val="AA0000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rgbClr val="AA0000"/>
                </a:solidFill>
                <a:latin typeface="Arial"/>
                <a:cs typeface="Arial"/>
              </a:rPr>
              <a:t>culturelle</a:t>
            </a:r>
            <a:r>
              <a:rPr lang="en-US" sz="1600" dirty="0" smtClean="0">
                <a:solidFill>
                  <a:srgbClr val="AA0000"/>
                </a:solidFill>
                <a:latin typeface="Arial"/>
                <a:cs typeface="Arial"/>
              </a:rPr>
              <a:t/>
            </a:r>
            <a:br>
              <a:rPr lang="en-US" sz="1600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en-US" sz="1600" b="1" dirty="0" err="1" smtClean="0">
                <a:solidFill>
                  <a:srgbClr val="AA0000"/>
                </a:solidFill>
                <a:latin typeface="Arial"/>
                <a:cs typeface="Arial"/>
              </a:rPr>
              <a:t>Décompensation</a:t>
            </a:r>
            <a:r>
              <a:rPr lang="en-US" sz="1600" b="1" dirty="0" smtClean="0">
                <a:solidFill>
                  <a:srgbClr val="AA0000"/>
                </a:solidFill>
                <a:latin typeface="Arial"/>
                <a:cs typeface="Arial"/>
              </a:rPr>
              <a:t> du </a:t>
            </a:r>
            <a:r>
              <a:rPr lang="en-US" sz="1600" b="1" dirty="0" err="1" smtClean="0">
                <a:solidFill>
                  <a:srgbClr val="AA0000"/>
                </a:solidFill>
                <a:latin typeface="Arial"/>
                <a:cs typeface="Arial"/>
              </a:rPr>
              <a:t>collectif</a:t>
            </a:r>
            <a:r>
              <a:rPr lang="en-US" sz="1600" b="1" dirty="0" smtClean="0">
                <a:solidFill>
                  <a:srgbClr val="AA0000"/>
                </a:solidFill>
                <a:latin typeface="Arial"/>
                <a:cs typeface="Arial"/>
              </a:rPr>
              <a:t> : </a:t>
            </a:r>
          </a:p>
          <a:p>
            <a:r>
              <a:rPr lang="en-US" sz="1600" dirty="0" smtClean="0">
                <a:solidFill>
                  <a:srgbClr val="AA0000"/>
                </a:solidFill>
                <a:latin typeface="Arial"/>
                <a:cs typeface="Arial"/>
              </a:rPr>
              <a:t>burn-out, </a:t>
            </a:r>
            <a:r>
              <a:rPr lang="en-US" sz="1600" dirty="0" err="1" smtClean="0">
                <a:solidFill>
                  <a:srgbClr val="AA0000"/>
                </a:solidFill>
                <a:latin typeface="Arial"/>
                <a:cs typeface="Arial"/>
              </a:rPr>
              <a:t>perte</a:t>
            </a:r>
            <a:r>
              <a:rPr lang="en-US" sz="1600" dirty="0" smtClean="0">
                <a:solidFill>
                  <a:srgbClr val="AA0000"/>
                </a:solidFill>
                <a:latin typeface="Arial"/>
                <a:cs typeface="Arial"/>
              </a:rPr>
              <a:t> des </a:t>
            </a:r>
            <a:r>
              <a:rPr lang="en-US" sz="1600" dirty="0" err="1" smtClean="0">
                <a:solidFill>
                  <a:srgbClr val="AA0000"/>
                </a:solidFill>
                <a:latin typeface="Arial"/>
                <a:cs typeface="Arial"/>
              </a:rPr>
              <a:t>règles</a:t>
            </a:r>
            <a:r>
              <a:rPr lang="en-US" sz="1600" dirty="0" smtClean="0">
                <a:solidFill>
                  <a:srgbClr val="AA0000"/>
                </a:solidFill>
                <a:latin typeface="Arial"/>
                <a:cs typeface="Arial"/>
              </a:rPr>
              <a:t> de métier, </a:t>
            </a:r>
            <a:r>
              <a:rPr lang="en-US" sz="1600" dirty="0" err="1" smtClean="0">
                <a:solidFill>
                  <a:srgbClr val="AA0000"/>
                </a:solidFill>
                <a:latin typeface="Arial"/>
                <a:cs typeface="Arial"/>
              </a:rPr>
              <a:t>idéologie</a:t>
            </a:r>
            <a:r>
              <a:rPr lang="en-US" sz="1600" dirty="0" smtClean="0">
                <a:solidFill>
                  <a:srgbClr val="AA0000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AA0000"/>
                </a:solidFill>
                <a:latin typeface="Arial"/>
                <a:cs typeface="Arial"/>
              </a:rPr>
              <a:t>défensive</a:t>
            </a:r>
            <a:r>
              <a:rPr lang="en-US" sz="1600" dirty="0" smtClean="0">
                <a:solidFill>
                  <a:srgbClr val="AA0000"/>
                </a:solidFill>
                <a:latin typeface="Arial"/>
                <a:cs typeface="Arial"/>
              </a:rPr>
              <a:t>, </a:t>
            </a:r>
            <a:r>
              <a:rPr lang="en-US" sz="1600" dirty="0" err="1" smtClean="0">
                <a:solidFill>
                  <a:srgbClr val="AA0000"/>
                </a:solidFill>
                <a:latin typeface="Arial"/>
                <a:cs typeface="Arial"/>
              </a:rPr>
              <a:t>élection</a:t>
            </a:r>
            <a:r>
              <a:rPr lang="en-US" sz="1600" dirty="0" smtClean="0">
                <a:solidFill>
                  <a:srgbClr val="AA0000"/>
                </a:solidFill>
                <a:latin typeface="Arial"/>
                <a:cs typeface="Arial"/>
              </a:rPr>
              <a:t> d’un </a:t>
            </a:r>
            <a:r>
              <a:rPr lang="en-US" sz="1600" dirty="0" err="1" smtClean="0">
                <a:solidFill>
                  <a:srgbClr val="AA0000"/>
                </a:solidFill>
                <a:latin typeface="Arial"/>
                <a:cs typeface="Arial"/>
              </a:rPr>
              <a:t>bouc</a:t>
            </a:r>
            <a:r>
              <a:rPr lang="en-US" sz="1600" dirty="0" smtClean="0">
                <a:solidFill>
                  <a:srgbClr val="AA0000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AA0000"/>
                </a:solidFill>
                <a:latin typeface="Arial"/>
                <a:cs typeface="Arial"/>
              </a:rPr>
              <a:t>émissaire</a:t>
            </a:r>
            <a:endParaRPr lang="en-US" sz="1600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endParaRPr lang="en-US" sz="1600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6" grpId="0"/>
      <p:bldP spid="18" grpId="0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d page.png_eff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819400"/>
            <a:ext cx="8305800" cy="16845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Retrouvez l’intégralité du contenu</a:t>
            </a: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Souffrance &amp; Travail sur</a:t>
            </a: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err="1" smtClean="0">
                <a:latin typeface="Arial"/>
                <a:cs typeface="Arial"/>
              </a:rPr>
              <a:t>www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.souffrance-</a:t>
            </a:r>
            <a:r>
              <a:rPr lang="fr-FR" sz="3000" b="1" dirty="0" err="1" smtClean="0">
                <a:latin typeface="Arial"/>
                <a:cs typeface="Arial"/>
              </a:rPr>
              <a:t>et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-travail.</a:t>
            </a:r>
            <a:r>
              <a:rPr lang="fr-FR" sz="3000" b="1" dirty="0" err="1" smtClean="0">
                <a:latin typeface="Arial"/>
                <a:cs typeface="Arial"/>
              </a:rPr>
              <a:t>com</a:t>
            </a:r>
            <a:endParaRPr lang="fr-FR" sz="30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6336268"/>
            <a:ext cx="5334000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 i="1" spc="3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f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acebook.com/Souffrance</a:t>
            </a:r>
            <a:r>
              <a:rPr lang="en-US" sz="1600" b="1" i="1" spc="300" dirty="0" err="1" smtClean="0">
                <a:solidFill>
                  <a:srgbClr val="AA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Et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Travail</a:t>
            </a:r>
            <a:endParaRPr lang="en-US" sz="1600" b="1" i="1" spc="3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Picture 10" descr="faceboo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840" y="6043136"/>
            <a:ext cx="599160" cy="597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1739</Words>
  <Application>Microsoft Macintosh PowerPoint</Application>
  <PresentationFormat>On-screen Show (4:3)</PresentationFormat>
  <Paragraphs>205</Paragraphs>
  <Slides>35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PRÉVENTION DES RISQUES PSYCHOSOCIAUX ET PRISE EN CHARGE DES SITUATIONS DE SOUFFRANCE AU TRAVAIL</vt:lpstr>
      <vt:lpstr>ANALYSER LES RISQUES PSYCHOSOCIAUX ET REPÉRER LES TABLEAUX DE SOUFFRANCE AU TRAVAIL</vt:lpstr>
      <vt:lpstr>I CENTRALITÉ DU TRAVAIL DANS LA PRÉSERVATION DE LA SANTÉ PSYCHIQUE ET MENTALE</vt:lpstr>
      <vt:lpstr>LA CENTRALITÉ DU TRAVAIL</vt:lpstr>
      <vt:lpstr>II MALADIES DU TRAVAIL OU PATHOLOGIES DE SURCHARGE</vt:lpstr>
      <vt:lpstr>LES PATHOLOGIES DE SURCHARGE</vt:lpstr>
      <vt:lpstr>LES DÉCOMPENSATIONS PSYCHIQUES</vt:lpstr>
      <vt:lpstr>LES DÉCOMPENSATIONS COMPORTEMENTALES</vt:lpstr>
      <vt:lpstr>LES DÉCOMPENSATIONS SOMATIQUES</vt:lpstr>
      <vt:lpstr>III MÉTHODOLOGIE DE REPÉRAGE</vt:lpstr>
      <vt:lpstr>MÉTHODOLOGIE DE L’ENTRETIEN AVEC LE SALARIÉ / AGENT PRÉSUMÉ HARCELÉ: Il faut connaitre:</vt:lpstr>
      <vt:lpstr>RECONSTITUER L’HISTORIQUE DE L’ENTREPRISE ET DU SERVICE</vt:lpstr>
      <vt:lpstr>RECONSTITUER LE PARCOURS PROFESSIONNEL DU SALARIÉ / AGENT</vt:lpstr>
      <vt:lpstr>RECONSTITUER LA CHRONOLOGIE DE LA DÉGRADATION DE LA SITUATION DE TRAVAIL (1)</vt:lpstr>
      <vt:lpstr>LA CHRONOLOGIE DE LA DÉGRADATION DE LA SITUATION DE TRAVAIL (2)</vt:lpstr>
      <vt:lpstr>LA CHRONOLOGIE DE LA DÉGRADATION DE LA SITUATION DE TRAVAIL (3)</vt:lpstr>
      <vt:lpstr>LES ÉVÉNEMENTS DE VIE</vt:lpstr>
      <vt:lpstr>RECENSER LES PRATIQUES ORGANISATIONNELLES PATHOGÈNES</vt:lpstr>
      <vt:lpstr>LE LIEN DE SUBORDINATION</vt:lpstr>
      <vt:lpstr>LES PRATIQUES RELATIONNELLES</vt:lpstr>
      <vt:lpstr>LES PRATIQUES D’ISOLEMENT</vt:lpstr>
      <vt:lpstr>CRÉATION DE CLANS</vt:lpstr>
      <vt:lpstr>LES RÈGLES DISCIPLPINAIRES</vt:lpstr>
      <vt:lpstr>LES PRATIQUES PERSÉCUTIVES</vt:lpstr>
      <vt:lpstr>LES PRATIQUES PUNITIVES</vt:lpstr>
      <vt:lpstr>LE POUVOIR DE DIRECTION ET D’ORGANISATION DU TRAVAIL</vt:lpstr>
      <vt:lpstr>LES INJONCTIONS PARADOXALES (2)</vt:lpstr>
      <vt:lpstr>LA MISE EN SCÈNE DE LA DISPARITION</vt:lpstr>
      <vt:lpstr>LA REDDITION ÉMOTIONNELLE PAR HYPERACTIVITÉ</vt:lpstr>
      <vt:lpstr>PRATIQUES vs RÈGLES DE DROIT</vt:lpstr>
      <vt:lpstr>RÈGLES DE DROIT</vt:lpstr>
      <vt:lpstr>LES INDICATEURS OBJECTIFS DE SOUFFRANCE AU TRAVAIL (1)</vt:lpstr>
      <vt:lpstr>LES INDICATEURS OBJECTIFS DE SOUFFRANCE AU TRAVAIL (2)</vt:lpstr>
      <vt:lpstr>ARTICULATION DES TABLEAUX DE PSYCHOPATHOLOGIE DU TRAVAIL AUX LIGNÉES STRUCTURELLES</vt:lpstr>
      <vt:lpstr>Slide 35</vt:lpstr>
    </vt:vector>
  </TitlesOfParts>
  <Company>Les citadelles de la Propagande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Billy</dc:creator>
  <cp:lastModifiedBy>Marie Pezé</cp:lastModifiedBy>
  <cp:revision>116</cp:revision>
  <dcterms:created xsi:type="dcterms:W3CDTF">2013-04-05T15:02:00Z</dcterms:created>
  <dcterms:modified xsi:type="dcterms:W3CDTF">2013-04-05T15:09:57Z</dcterms:modified>
</cp:coreProperties>
</file>