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1" r:id="rId1"/>
  </p:sldMasterIdLst>
  <p:notesMasterIdLst>
    <p:notesMasterId r:id="rId14"/>
  </p:notesMasterIdLst>
  <p:sldIdLst>
    <p:sldId id="256" r:id="rId2"/>
    <p:sldId id="258" r:id="rId3"/>
    <p:sldId id="259" r:id="rId4"/>
    <p:sldId id="378" r:id="rId5"/>
    <p:sldId id="379" r:id="rId6"/>
    <p:sldId id="380" r:id="rId7"/>
    <p:sldId id="381" r:id="rId8"/>
    <p:sldId id="387" r:id="rId9"/>
    <p:sldId id="389" r:id="rId10"/>
    <p:sldId id="388" r:id="rId11"/>
    <p:sldId id="386" r:id="rId12"/>
    <p:sldId id="39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2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74"/>
  </p:normalViewPr>
  <p:slideViewPr>
    <p:cSldViewPr snapToGrid="0">
      <p:cViewPr>
        <p:scale>
          <a:sx n="50" d="100"/>
          <a:sy n="50" d="100"/>
        </p:scale>
        <p:origin x="672"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87B7A-515F-45B4-A259-269B9A3237B3}" type="datetimeFigureOut">
              <a:rPr lang="fr-FR" smtClean="0"/>
              <a:t>24/09/2022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C7497-B423-4D63-8785-02830ABBFDB4}" type="slidenum">
              <a:rPr lang="fr-FR" smtClean="0"/>
              <a:t>‹N°›</a:t>
            </a:fld>
            <a:endParaRPr lang="fr-FR"/>
          </a:p>
        </p:txBody>
      </p:sp>
    </p:spTree>
    <p:extLst>
      <p:ext uri="{BB962C8B-B14F-4D97-AF65-F5344CB8AC3E}">
        <p14:creationId xmlns:p14="http://schemas.microsoft.com/office/powerpoint/2010/main" val="3287110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me 1">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4AEC7419-3964-D46D-1388-668432A49DBB}"/>
              </a:ext>
            </a:extLst>
          </p:cNvPr>
          <p:cNvSpPr/>
          <p:nvPr userDrawn="1"/>
        </p:nvSpPr>
        <p:spPr>
          <a:xfrm rot="12045928">
            <a:off x="29029" y="-1712690"/>
            <a:ext cx="7460343" cy="7329719"/>
          </a:xfrm>
          <a:prstGeom prst="arc">
            <a:avLst>
              <a:gd name="adj1" fmla="val 15780887"/>
              <a:gd name="adj2" fmla="val 5326346"/>
            </a:avLst>
          </a:prstGeom>
          <a:ln w="76200">
            <a:gradFill>
              <a:gsLst>
                <a:gs pos="0">
                  <a:srgbClr val="F8F2E8">
                    <a:alpha val="33000"/>
                  </a:srgbClr>
                </a:gs>
                <a:gs pos="73000">
                  <a:srgbClr val="C00000"/>
                </a:gs>
              </a:gsLst>
              <a:lin ang="5400000" scaled="1"/>
            </a:gradFill>
          </a:ln>
          <a:scene3d>
            <a:camera prst="isometricOffAxis1Top"/>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13933152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Home 1">
    <p:spTree>
      <p:nvGrpSpPr>
        <p:cNvPr id="1" name=""/>
        <p:cNvGrpSpPr/>
        <p:nvPr/>
      </p:nvGrpSpPr>
      <p:grpSpPr>
        <a:xfrm>
          <a:off x="0" y="0"/>
          <a:ext cx="0" cy="0"/>
          <a:chOff x="0" y="0"/>
          <a:chExt cx="0" cy="0"/>
        </a:xfrm>
      </p:grpSpPr>
      <p:sp>
        <p:nvSpPr>
          <p:cNvPr id="2" name="Title 1"/>
          <p:cNvSpPr>
            <a:spLocks noGrp="1"/>
          </p:cNvSpPr>
          <p:nvPr>
            <p:ph type="ctrTitle"/>
          </p:nvPr>
        </p:nvSpPr>
        <p:spPr>
          <a:xfrm>
            <a:off x="2265363" y="653139"/>
            <a:ext cx="9602786" cy="680362"/>
          </a:xfrm>
          <a:prstGeom prst="rect">
            <a:avLst/>
          </a:prstGeom>
        </p:spPr>
        <p:txBody>
          <a:bodyPr anchor="b">
            <a:normAutofit/>
          </a:bodyPr>
          <a:lstStyle>
            <a:lvl1pPr>
              <a:defRPr sz="3200" b="1">
                <a:latin typeface="Calibri" panose="020F0502020204030204" pitchFamily="34" charset="0"/>
                <a:cs typeface="Calibri" panose="020F0502020204030204" pitchFamily="34" charset="0"/>
              </a:defRPr>
            </a:lvl1pPr>
          </a:lstStyle>
          <a:p>
            <a:r>
              <a:rPr lang="fr-FR" dirty="0"/>
              <a:t>Modifiez le style du titre</a:t>
            </a:r>
            <a:endParaRPr lang="en-US" dirty="0"/>
          </a:p>
        </p:txBody>
      </p:sp>
      <p:sp>
        <p:nvSpPr>
          <p:cNvPr id="3" name="Subtitle 2"/>
          <p:cNvSpPr>
            <a:spLocks noGrp="1"/>
          </p:cNvSpPr>
          <p:nvPr>
            <p:ph type="subTitle" idx="1"/>
          </p:nvPr>
        </p:nvSpPr>
        <p:spPr>
          <a:xfrm>
            <a:off x="2293728" y="1519829"/>
            <a:ext cx="9574421" cy="4461871"/>
          </a:xfrm>
          <a:prstGeom prst="rect">
            <a:avLst/>
          </a:prstGeom>
        </p:spPr>
        <p:txBody>
          <a:bodyPr anchor="t"/>
          <a:lstStyle>
            <a:lvl1pPr marL="0" indent="0" algn="l">
              <a:buNone/>
              <a:defRPr sz="2000">
                <a:solidFill>
                  <a:schemeClr val="tx1">
                    <a:lumMod val="65000"/>
                    <a:lumOff val="35000"/>
                  </a:schemeClr>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pic>
        <p:nvPicPr>
          <p:cNvPr id="11" name="Image 10">
            <a:extLst>
              <a:ext uri="{FF2B5EF4-FFF2-40B4-BE49-F238E27FC236}">
                <a16:creationId xmlns:a16="http://schemas.microsoft.com/office/drawing/2014/main" id="{C004B846-86E7-58CC-80CF-2447BBC90A30}"/>
              </a:ext>
            </a:extLst>
          </p:cNvPr>
          <p:cNvPicPr>
            <a:picLocks noChangeAspect="1"/>
          </p:cNvPicPr>
          <p:nvPr userDrawn="1"/>
        </p:nvPicPr>
        <p:blipFill>
          <a:blip r:embed="rId2"/>
          <a:stretch>
            <a:fillRect/>
          </a:stretch>
        </p:blipFill>
        <p:spPr>
          <a:xfrm>
            <a:off x="403810" y="226278"/>
            <a:ext cx="757333" cy="853721"/>
          </a:xfrm>
          <a:prstGeom prst="rect">
            <a:avLst/>
          </a:prstGeom>
        </p:spPr>
      </p:pic>
      <p:sp>
        <p:nvSpPr>
          <p:cNvPr id="12" name="Arc 11">
            <a:extLst>
              <a:ext uri="{FF2B5EF4-FFF2-40B4-BE49-F238E27FC236}">
                <a16:creationId xmlns:a16="http://schemas.microsoft.com/office/drawing/2014/main" id="{4AEC7419-3964-D46D-1388-668432A49DBB}"/>
              </a:ext>
            </a:extLst>
          </p:cNvPr>
          <p:cNvSpPr/>
          <p:nvPr userDrawn="1"/>
        </p:nvSpPr>
        <p:spPr>
          <a:xfrm rot="12045928">
            <a:off x="29029" y="-1712690"/>
            <a:ext cx="7460343" cy="7329719"/>
          </a:xfrm>
          <a:prstGeom prst="arc">
            <a:avLst>
              <a:gd name="adj1" fmla="val 15780887"/>
              <a:gd name="adj2" fmla="val 5326346"/>
            </a:avLst>
          </a:prstGeom>
          <a:ln w="76200">
            <a:gradFill>
              <a:gsLst>
                <a:gs pos="0">
                  <a:srgbClr val="F8F2E8">
                    <a:alpha val="33000"/>
                  </a:srgbClr>
                </a:gs>
                <a:gs pos="73000">
                  <a:srgbClr val="C00000"/>
                </a:gs>
              </a:gsLst>
              <a:lin ang="5400000" scaled="1"/>
            </a:gradFill>
          </a:ln>
          <a:scene3d>
            <a:camera prst="isometricOffAxis1Top"/>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ZoneTexte 12">
            <a:extLst>
              <a:ext uri="{FF2B5EF4-FFF2-40B4-BE49-F238E27FC236}">
                <a16:creationId xmlns:a16="http://schemas.microsoft.com/office/drawing/2014/main" id="{6739DE4C-295D-A5F8-D651-931FE6BC5863}"/>
              </a:ext>
            </a:extLst>
          </p:cNvPr>
          <p:cNvSpPr txBox="1"/>
          <p:nvPr userDrawn="1"/>
        </p:nvSpPr>
        <p:spPr>
          <a:xfrm>
            <a:off x="11563349" y="6393689"/>
            <a:ext cx="609600" cy="369332"/>
          </a:xfrm>
          <a:prstGeom prst="rect">
            <a:avLst/>
          </a:prstGeom>
          <a:noFill/>
        </p:spPr>
        <p:txBody>
          <a:bodyPr wrap="square" rtlCol="0">
            <a:spAutoFit/>
          </a:bodyPr>
          <a:lstStyle/>
          <a:p>
            <a:fld id="{33A20F5A-A489-48E5-A49B-7A2698EBBD20}" type="slidenum">
              <a:rPr lang="fr-FR" sz="1800" b="1" smtClean="0">
                <a:solidFill>
                  <a:schemeClr val="bg1"/>
                </a:solidFill>
              </a:rPr>
              <a:t>‹N°›</a:t>
            </a:fld>
            <a:endParaRPr lang="fr-FR" sz="1800" b="1" dirty="0">
              <a:solidFill>
                <a:schemeClr val="bg1"/>
              </a:solidFill>
            </a:endParaRPr>
          </a:p>
        </p:txBody>
      </p:sp>
    </p:spTree>
    <p:extLst>
      <p:ext uri="{BB962C8B-B14F-4D97-AF65-F5344CB8AC3E}">
        <p14:creationId xmlns:p14="http://schemas.microsoft.com/office/powerpoint/2010/main" val="200097057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2 idem">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CB13BD1C-373B-D769-8442-5A8500D6BAB0}"/>
              </a:ext>
            </a:extLst>
          </p:cNvPr>
          <p:cNvPicPr>
            <a:picLocks noChangeAspect="1"/>
          </p:cNvPicPr>
          <p:nvPr userDrawn="1"/>
        </p:nvPicPr>
        <p:blipFill>
          <a:blip r:embed="rId2"/>
          <a:stretch>
            <a:fillRect/>
          </a:stretch>
        </p:blipFill>
        <p:spPr>
          <a:xfrm>
            <a:off x="403810" y="226278"/>
            <a:ext cx="757333" cy="853721"/>
          </a:xfrm>
          <a:prstGeom prst="rect">
            <a:avLst/>
          </a:prstGeom>
        </p:spPr>
      </p:pic>
      <p:sp>
        <p:nvSpPr>
          <p:cNvPr id="19" name="Arc 18">
            <a:extLst>
              <a:ext uri="{FF2B5EF4-FFF2-40B4-BE49-F238E27FC236}">
                <a16:creationId xmlns:a16="http://schemas.microsoft.com/office/drawing/2014/main" id="{9D4E07BC-F04C-D496-83CD-03DAA5811DBE}"/>
              </a:ext>
            </a:extLst>
          </p:cNvPr>
          <p:cNvSpPr/>
          <p:nvPr userDrawn="1"/>
        </p:nvSpPr>
        <p:spPr>
          <a:xfrm rot="12045928">
            <a:off x="29029" y="-1712690"/>
            <a:ext cx="7460343" cy="7329719"/>
          </a:xfrm>
          <a:prstGeom prst="arc">
            <a:avLst>
              <a:gd name="adj1" fmla="val 15780887"/>
              <a:gd name="adj2" fmla="val 5326346"/>
            </a:avLst>
          </a:prstGeom>
          <a:ln w="76200">
            <a:gradFill>
              <a:gsLst>
                <a:gs pos="41000">
                  <a:srgbClr val="F8F2E8">
                    <a:alpha val="33000"/>
                  </a:srgbClr>
                </a:gs>
                <a:gs pos="100000">
                  <a:srgbClr val="C00000"/>
                </a:gs>
              </a:gsLst>
              <a:lin ang="5400000" scaled="1"/>
            </a:gradFill>
          </a:ln>
          <a:scene3d>
            <a:camera prst="isometricOffAxis1Top"/>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0" name="Title 1">
            <a:extLst>
              <a:ext uri="{FF2B5EF4-FFF2-40B4-BE49-F238E27FC236}">
                <a16:creationId xmlns:a16="http://schemas.microsoft.com/office/drawing/2014/main" id="{C2D85650-CC0B-C4E3-3346-568D05735897}"/>
              </a:ext>
            </a:extLst>
          </p:cNvPr>
          <p:cNvSpPr>
            <a:spLocks noGrp="1"/>
          </p:cNvSpPr>
          <p:nvPr>
            <p:ph type="ctrTitle"/>
          </p:nvPr>
        </p:nvSpPr>
        <p:spPr>
          <a:xfrm>
            <a:off x="2265363" y="653139"/>
            <a:ext cx="9602786" cy="680362"/>
          </a:xfrm>
          <a:prstGeom prst="rect">
            <a:avLst/>
          </a:prstGeom>
        </p:spPr>
        <p:txBody>
          <a:bodyPr anchor="b">
            <a:normAutofit/>
          </a:bodyPr>
          <a:lstStyle>
            <a:lvl1pPr>
              <a:defRPr sz="3200" b="1">
                <a:latin typeface="Calibri" panose="020F0502020204030204" pitchFamily="34" charset="0"/>
                <a:cs typeface="Calibri" panose="020F0502020204030204" pitchFamily="34" charset="0"/>
              </a:defRPr>
            </a:lvl1pPr>
          </a:lstStyle>
          <a:p>
            <a:r>
              <a:rPr lang="fr-FR" dirty="0"/>
              <a:t>Modifiez le style du titre</a:t>
            </a:r>
            <a:endParaRPr lang="en-US" dirty="0"/>
          </a:p>
        </p:txBody>
      </p:sp>
      <p:sp>
        <p:nvSpPr>
          <p:cNvPr id="21" name="Subtitle 2">
            <a:extLst>
              <a:ext uri="{FF2B5EF4-FFF2-40B4-BE49-F238E27FC236}">
                <a16:creationId xmlns:a16="http://schemas.microsoft.com/office/drawing/2014/main" id="{50B5F113-E3A8-7098-2AF2-9C7D6D9A125D}"/>
              </a:ext>
            </a:extLst>
          </p:cNvPr>
          <p:cNvSpPr>
            <a:spLocks noGrp="1"/>
          </p:cNvSpPr>
          <p:nvPr>
            <p:ph type="subTitle" idx="1"/>
          </p:nvPr>
        </p:nvSpPr>
        <p:spPr>
          <a:xfrm>
            <a:off x="2293728" y="1519829"/>
            <a:ext cx="9574421" cy="4461871"/>
          </a:xfrm>
          <a:prstGeom prst="rect">
            <a:avLst/>
          </a:prstGeom>
        </p:spPr>
        <p:txBody>
          <a:bodyPr anchor="t"/>
          <a:lstStyle>
            <a:lvl1pPr marL="0" indent="0" algn="l">
              <a:buNone/>
              <a:defRPr sz="2000">
                <a:solidFill>
                  <a:schemeClr val="tx1">
                    <a:lumMod val="65000"/>
                    <a:lumOff val="35000"/>
                  </a:schemeClr>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25" name="ZoneTexte 24">
            <a:extLst>
              <a:ext uri="{FF2B5EF4-FFF2-40B4-BE49-F238E27FC236}">
                <a16:creationId xmlns:a16="http://schemas.microsoft.com/office/drawing/2014/main" id="{1A9C27CB-25D5-B2D2-F8A7-35E2618D98DB}"/>
              </a:ext>
            </a:extLst>
          </p:cNvPr>
          <p:cNvSpPr txBox="1"/>
          <p:nvPr userDrawn="1"/>
        </p:nvSpPr>
        <p:spPr>
          <a:xfrm>
            <a:off x="11563349" y="6393689"/>
            <a:ext cx="609600" cy="369332"/>
          </a:xfrm>
          <a:prstGeom prst="rect">
            <a:avLst/>
          </a:prstGeom>
          <a:noFill/>
        </p:spPr>
        <p:txBody>
          <a:bodyPr wrap="square" rtlCol="0">
            <a:spAutoFit/>
          </a:bodyPr>
          <a:lstStyle/>
          <a:p>
            <a:fld id="{33A20F5A-A489-48E5-A49B-7A2698EBBD20}" type="slidenum">
              <a:rPr lang="fr-FR" sz="1800" b="1" smtClean="0">
                <a:solidFill>
                  <a:schemeClr val="bg1"/>
                </a:solidFill>
              </a:rPr>
              <a:t>‹N°›</a:t>
            </a:fld>
            <a:endParaRPr lang="fr-FR" sz="1800" b="1" dirty="0">
              <a:solidFill>
                <a:schemeClr val="bg1"/>
              </a:solidFill>
            </a:endParaRPr>
          </a:p>
        </p:txBody>
      </p:sp>
    </p:spTree>
    <p:extLst>
      <p:ext uri="{BB962C8B-B14F-4D97-AF65-F5344CB8AC3E}">
        <p14:creationId xmlns:p14="http://schemas.microsoft.com/office/powerpoint/2010/main" val="18801414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2000">
              <a:srgbClr val="F8F2E8">
                <a:alpha val="86000"/>
              </a:srgbClr>
            </a:gs>
            <a:gs pos="100000">
              <a:srgbClr val="C00000"/>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179135"/>
      </p:ext>
    </p:extLst>
  </p:cSld>
  <p:clrMap bg1="lt1" tx1="dk1" bg2="lt2" tx2="dk2" accent1="accent1" accent2="accent2" accent3="accent3" accent4="accent4" accent5="accent5" accent6="accent6" hlink="hlink" folHlink="folHlink"/>
  <p:sldLayoutIdLst>
    <p:sldLayoutId id="2147483704" r:id="rId1"/>
    <p:sldLayoutId id="2147483702" r:id="rId2"/>
    <p:sldLayoutId id="2147483703" r:id="rId3"/>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www.cosmose.eu/" TargetMode="External"/><Relationship Id="rId1" Type="http://schemas.openxmlformats.org/officeDocument/2006/relationships/slideLayout" Target="../slideLayouts/slideLayout1.xml"/><Relationship Id="rId5" Type="http://schemas.openxmlformats.org/officeDocument/2006/relationships/hyperlink" Target="http://www.souffrance-et-travail.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hyperlink" Target="http://www.souffrance-et-travail.com/" TargetMode="External"/><Relationship Id="rId4" Type="http://schemas.openxmlformats.org/officeDocument/2006/relationships/hyperlink" Target="http://www.cosmose.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505388-F2EF-F252-3031-646EC061D5F2}"/>
              </a:ext>
            </a:extLst>
          </p:cNvPr>
          <p:cNvSpPr>
            <a:spLocks noGrp="1"/>
          </p:cNvSpPr>
          <p:nvPr>
            <p:ph type="ctrTitle" idx="4294967295"/>
          </p:nvPr>
        </p:nvSpPr>
        <p:spPr>
          <a:xfrm>
            <a:off x="0" y="2721611"/>
            <a:ext cx="12192000" cy="1385887"/>
          </a:xfrm>
          <a:prstGeom prst="rect">
            <a:avLst/>
          </a:prstGeom>
        </p:spPr>
        <p:txBody>
          <a:bodyPr>
            <a:noAutofit/>
          </a:bodyPr>
          <a:lstStyle/>
          <a:p>
            <a:pPr algn="ctr"/>
            <a:r>
              <a:rPr lang="fr-FR" sz="4000" b="1" dirty="0">
                <a:latin typeface="+mj-lt"/>
              </a:rPr>
              <a:t>Quelle place pour le médiateur du travail</a:t>
            </a:r>
            <a:br>
              <a:rPr lang="fr-FR" sz="4000" b="1" dirty="0">
                <a:latin typeface="+mj-lt"/>
              </a:rPr>
            </a:br>
            <a:r>
              <a:rPr lang="fr-FR" sz="4000" b="1" dirty="0">
                <a:latin typeface="+mj-lt"/>
              </a:rPr>
              <a:t>dans la prévention primaire des RPS</a:t>
            </a:r>
          </a:p>
        </p:txBody>
      </p:sp>
      <p:sp>
        <p:nvSpPr>
          <p:cNvPr id="3" name="Sous-titre 2">
            <a:extLst>
              <a:ext uri="{FF2B5EF4-FFF2-40B4-BE49-F238E27FC236}">
                <a16:creationId xmlns:a16="http://schemas.microsoft.com/office/drawing/2014/main" id="{3E80D37B-6C06-A26D-57A4-4CC1C186A81C}"/>
              </a:ext>
            </a:extLst>
          </p:cNvPr>
          <p:cNvSpPr>
            <a:spLocks noGrp="1"/>
          </p:cNvSpPr>
          <p:nvPr>
            <p:ph type="subTitle" idx="4294967295"/>
          </p:nvPr>
        </p:nvSpPr>
        <p:spPr>
          <a:xfrm>
            <a:off x="6343650" y="4984037"/>
            <a:ext cx="4762500" cy="1322388"/>
          </a:xfrm>
          <a:prstGeom prst="rect">
            <a:avLst/>
          </a:prstGeom>
        </p:spPr>
        <p:txBody>
          <a:bodyPr>
            <a:normAutofit lnSpcReduction="10000"/>
          </a:bodyPr>
          <a:lstStyle/>
          <a:p>
            <a:pPr marL="0" indent="0" algn="r">
              <a:lnSpc>
                <a:spcPct val="110000"/>
              </a:lnSpc>
              <a:buNone/>
            </a:pPr>
            <a:r>
              <a:rPr lang="fr-FR" sz="2200" b="1" dirty="0">
                <a:solidFill>
                  <a:schemeClr val="tx1"/>
                </a:solidFill>
                <a:latin typeface="+mj-lt"/>
                <a:cs typeface="Times New Roman" panose="02020603050405020304" pitchFamily="18" charset="0"/>
              </a:rPr>
              <a:t>Louis de Fouchier</a:t>
            </a:r>
          </a:p>
          <a:p>
            <a:pPr marL="0" indent="0" algn="r">
              <a:lnSpc>
                <a:spcPct val="110000"/>
              </a:lnSpc>
              <a:buNone/>
            </a:pPr>
            <a:r>
              <a:rPr lang="fr-FR" sz="2000" dirty="0" err="1">
                <a:solidFill>
                  <a:schemeClr val="tx1"/>
                </a:solidFill>
                <a:latin typeface="+mj-lt"/>
                <a:cs typeface="Times New Roman" panose="02020603050405020304" pitchFamily="18" charset="0"/>
              </a:rPr>
              <a:t>Cosmose</a:t>
            </a:r>
            <a:r>
              <a:rPr lang="fr-FR" sz="2000" dirty="0">
                <a:solidFill>
                  <a:schemeClr val="tx1"/>
                </a:solidFill>
                <a:latin typeface="+mj-lt"/>
                <a:cs typeface="Times New Roman" panose="02020603050405020304" pitchFamily="18" charset="0"/>
              </a:rPr>
              <a:t> – Interactions positives</a:t>
            </a:r>
          </a:p>
          <a:p>
            <a:pPr marL="0" indent="0" algn="r">
              <a:lnSpc>
                <a:spcPct val="110000"/>
              </a:lnSpc>
              <a:buNone/>
            </a:pPr>
            <a:r>
              <a:rPr lang="fr-FR" sz="2000" dirty="0">
                <a:solidFill>
                  <a:srgbClr val="0070C0"/>
                </a:solidFill>
                <a:latin typeface="+mj-lt"/>
                <a:cs typeface="Times New Roman" panose="02020603050405020304" pitchFamily="18" charset="0"/>
                <a:hlinkClick r:id="rId2">
                  <a:extLst>
                    <a:ext uri="{A12FA001-AC4F-418D-AE19-62706E023703}">
                      <ahyp:hlinkClr xmlns:ahyp="http://schemas.microsoft.com/office/drawing/2018/hyperlinkcolor" val="tx"/>
                    </a:ext>
                  </a:extLst>
                </a:hlinkClick>
              </a:rPr>
              <a:t>www.cosmose.eu</a:t>
            </a:r>
            <a:r>
              <a:rPr lang="fr-FR" sz="2000" dirty="0">
                <a:solidFill>
                  <a:srgbClr val="0070C0"/>
                </a:solidFill>
                <a:latin typeface="+mj-lt"/>
                <a:cs typeface="Times New Roman" panose="02020603050405020304" pitchFamily="18" charset="0"/>
              </a:rPr>
              <a:t> </a:t>
            </a:r>
          </a:p>
          <a:p>
            <a:pPr algn="r"/>
            <a:endParaRPr lang="fr-FR" dirty="0">
              <a:solidFill>
                <a:schemeClr val="tx1"/>
              </a:solidFill>
              <a:latin typeface="+mj-lt"/>
              <a:cs typeface="Times New Roman" panose="02020603050405020304" pitchFamily="18" charset="0"/>
            </a:endParaRPr>
          </a:p>
        </p:txBody>
      </p:sp>
      <p:pic>
        <p:nvPicPr>
          <p:cNvPr id="9" name="Image 8">
            <a:extLst>
              <a:ext uri="{FF2B5EF4-FFF2-40B4-BE49-F238E27FC236}">
                <a16:creationId xmlns:a16="http://schemas.microsoft.com/office/drawing/2014/main" id="{0FBA7A19-CC60-AE93-B6C5-8B091BFADFE3}"/>
              </a:ext>
            </a:extLst>
          </p:cNvPr>
          <p:cNvPicPr>
            <a:picLocks noChangeAspect="1"/>
          </p:cNvPicPr>
          <p:nvPr/>
        </p:nvPicPr>
        <p:blipFill>
          <a:blip r:embed="rId3"/>
          <a:stretch>
            <a:fillRect/>
          </a:stretch>
        </p:blipFill>
        <p:spPr>
          <a:xfrm>
            <a:off x="8140230" y="379412"/>
            <a:ext cx="1784820" cy="1395240"/>
          </a:xfrm>
          <a:prstGeom prst="rect">
            <a:avLst/>
          </a:prstGeom>
        </p:spPr>
      </p:pic>
      <p:pic>
        <p:nvPicPr>
          <p:cNvPr id="6" name="Image 5">
            <a:extLst>
              <a:ext uri="{FF2B5EF4-FFF2-40B4-BE49-F238E27FC236}">
                <a16:creationId xmlns:a16="http://schemas.microsoft.com/office/drawing/2014/main" id="{987BEB27-C042-DC19-062E-B22327979E59}"/>
              </a:ext>
            </a:extLst>
          </p:cNvPr>
          <p:cNvPicPr>
            <a:picLocks noChangeAspect="1"/>
          </p:cNvPicPr>
          <p:nvPr/>
        </p:nvPicPr>
        <p:blipFill>
          <a:blip r:embed="rId4"/>
          <a:stretch>
            <a:fillRect/>
          </a:stretch>
        </p:blipFill>
        <p:spPr>
          <a:xfrm>
            <a:off x="1531922" y="884450"/>
            <a:ext cx="5039697" cy="890202"/>
          </a:xfrm>
          <a:prstGeom prst="rect">
            <a:avLst/>
          </a:prstGeom>
        </p:spPr>
      </p:pic>
      <p:sp>
        <p:nvSpPr>
          <p:cNvPr id="10" name="ZoneTexte 9">
            <a:extLst>
              <a:ext uri="{FF2B5EF4-FFF2-40B4-BE49-F238E27FC236}">
                <a16:creationId xmlns:a16="http://schemas.microsoft.com/office/drawing/2014/main" id="{B0109DC8-FB2C-25B9-6CDD-FD978E225E54}"/>
              </a:ext>
            </a:extLst>
          </p:cNvPr>
          <p:cNvSpPr txBox="1"/>
          <p:nvPr/>
        </p:nvSpPr>
        <p:spPr>
          <a:xfrm>
            <a:off x="1334729" y="5010473"/>
            <a:ext cx="4248150" cy="1384995"/>
          </a:xfrm>
          <a:prstGeom prst="rect">
            <a:avLst/>
          </a:prstGeom>
          <a:noFill/>
        </p:spPr>
        <p:txBody>
          <a:bodyPr wrap="square">
            <a:spAutoFit/>
          </a:bodyPr>
          <a:lstStyle/>
          <a:p>
            <a:r>
              <a:rPr lang="fr-FR" sz="2200" b="1" dirty="0">
                <a:effectLst/>
                <a:latin typeface="+mj-lt"/>
                <a:ea typeface="Calibri" panose="020F0502020204030204" pitchFamily="34" charset="0"/>
                <a:cs typeface="Times New Roman" panose="02020603050405020304" pitchFamily="18" charset="0"/>
              </a:rPr>
              <a:t>Marie </a:t>
            </a:r>
            <a:r>
              <a:rPr lang="fr-FR" sz="2200" b="1" dirty="0" err="1">
                <a:effectLst/>
                <a:latin typeface="+mj-lt"/>
                <a:ea typeface="Calibri" panose="020F0502020204030204" pitchFamily="34" charset="0"/>
                <a:cs typeface="Times New Roman" panose="02020603050405020304" pitchFamily="18" charset="0"/>
              </a:rPr>
              <a:t>Pezé</a:t>
            </a:r>
            <a:r>
              <a:rPr lang="fr-FR" sz="2200" b="1" dirty="0">
                <a:effectLst/>
                <a:latin typeface="+mj-lt"/>
                <a:ea typeface="Calibri" panose="020F0502020204030204" pitchFamily="34" charset="0"/>
                <a:cs typeface="Times New Roman" panose="02020603050405020304" pitchFamily="18" charset="0"/>
              </a:rPr>
              <a:t> </a:t>
            </a:r>
          </a:p>
          <a:p>
            <a:r>
              <a:rPr lang="fr-FR" sz="2000" dirty="0">
                <a:latin typeface="+mj-lt"/>
                <a:cs typeface="Times New Roman" panose="02020603050405020304" pitchFamily="18" charset="0"/>
              </a:rPr>
              <a:t>Réseau de consultations </a:t>
            </a:r>
          </a:p>
          <a:p>
            <a:r>
              <a:rPr lang="fr-FR" sz="2000" dirty="0">
                <a:latin typeface="+mj-lt"/>
                <a:cs typeface="Times New Roman" panose="02020603050405020304" pitchFamily="18" charset="0"/>
              </a:rPr>
              <a:t>Souffrance &amp; Travail</a:t>
            </a:r>
          </a:p>
          <a:p>
            <a:r>
              <a:rPr lang="fr-FR" sz="2000" dirty="0">
                <a:solidFill>
                  <a:srgbClr val="0070C0"/>
                </a:solidFill>
                <a:latin typeface="+mj-lt"/>
                <a:cs typeface="Times New Roman" panose="02020603050405020304" pitchFamily="18" charset="0"/>
                <a:hlinkClick r:id="rId5">
                  <a:extLst>
                    <a:ext uri="{A12FA001-AC4F-418D-AE19-62706E023703}">
                      <ahyp:hlinkClr xmlns:ahyp="http://schemas.microsoft.com/office/drawing/2018/hyperlinkcolor" val="tx"/>
                    </a:ext>
                  </a:extLst>
                </a:hlinkClick>
              </a:rPr>
              <a:t>www.souffrance-et-travail.com</a:t>
            </a:r>
            <a:r>
              <a:rPr lang="fr-FR" sz="2000" dirty="0">
                <a:solidFill>
                  <a:srgbClr val="0070C0"/>
                </a:solidFill>
                <a:latin typeface="+mj-lt"/>
                <a:cs typeface="Times New Roman" panose="02020603050405020304" pitchFamily="18" charset="0"/>
              </a:rPr>
              <a:t>  </a:t>
            </a:r>
            <a:endParaRPr lang="fr-FR" sz="2000" dirty="0">
              <a:solidFill>
                <a:srgbClr val="0070C0"/>
              </a:solidFill>
            </a:endParaRPr>
          </a:p>
        </p:txBody>
      </p:sp>
    </p:spTree>
    <p:extLst>
      <p:ext uri="{BB962C8B-B14F-4D97-AF65-F5344CB8AC3E}">
        <p14:creationId xmlns:p14="http://schemas.microsoft.com/office/powerpoint/2010/main" val="3596813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6FEE4C-4FBB-33F0-25D4-4376125D8FB1}"/>
              </a:ext>
            </a:extLst>
          </p:cNvPr>
          <p:cNvSpPr>
            <a:spLocks noGrp="1"/>
          </p:cNvSpPr>
          <p:nvPr>
            <p:ph type="title"/>
          </p:nvPr>
        </p:nvSpPr>
        <p:spPr>
          <a:xfrm>
            <a:off x="1" y="478792"/>
            <a:ext cx="12191999" cy="435608"/>
          </a:xfrm>
          <a:prstGeom prst="rect">
            <a:avLst/>
          </a:prstGeom>
        </p:spPr>
        <p:txBody>
          <a:bodyPr>
            <a:noAutofit/>
          </a:bodyPr>
          <a:lstStyle/>
          <a:p>
            <a:pPr algn="ctr"/>
            <a:r>
              <a:rPr lang="fr-FR" b="1" dirty="0">
                <a:latin typeface="+mj-lt"/>
              </a:rPr>
              <a:t>En préambule </a:t>
            </a:r>
          </a:p>
        </p:txBody>
      </p:sp>
      <p:sp>
        <p:nvSpPr>
          <p:cNvPr id="3" name="Espace réservé du contenu 2">
            <a:extLst>
              <a:ext uri="{FF2B5EF4-FFF2-40B4-BE49-F238E27FC236}">
                <a16:creationId xmlns:a16="http://schemas.microsoft.com/office/drawing/2014/main" id="{29F30351-A7DE-20F2-136C-30852590F055}"/>
              </a:ext>
            </a:extLst>
          </p:cNvPr>
          <p:cNvSpPr>
            <a:spLocks noGrp="1"/>
          </p:cNvSpPr>
          <p:nvPr>
            <p:ph idx="4294967295"/>
          </p:nvPr>
        </p:nvSpPr>
        <p:spPr>
          <a:xfrm>
            <a:off x="838200" y="1572768"/>
            <a:ext cx="10515600" cy="4111752"/>
          </a:xfrm>
          <a:prstGeom prst="rect">
            <a:avLst/>
          </a:prstGeom>
        </p:spPr>
        <p:txBody>
          <a:bodyPr>
            <a:normAutofit fontScale="92500" lnSpcReduction="10000"/>
          </a:bodyPr>
          <a:lstStyle/>
          <a:p>
            <a:pPr marL="0" indent="0">
              <a:buNone/>
            </a:pPr>
            <a:endParaRPr lang="fr-FR" sz="2000" dirty="0">
              <a:cs typeface="Calibri" panose="020F0502020204030204" pitchFamily="34" charset="0"/>
            </a:endParaRPr>
          </a:p>
          <a:p>
            <a:pPr marL="0" indent="0">
              <a:buNone/>
            </a:pPr>
            <a:r>
              <a:rPr lang="fr-FR" sz="2800" b="1" dirty="0">
                <a:cs typeface="Calibri" panose="020F0502020204030204" pitchFamily="34" charset="0"/>
              </a:rPr>
              <a:t>La médiation du travail</a:t>
            </a:r>
            <a:r>
              <a:rPr lang="fr-FR" sz="2800" dirty="0">
                <a:cs typeface="Calibri" panose="020F0502020204030204" pitchFamily="34" charset="0"/>
              </a:rPr>
              <a:t> est autant inspirée des travaux </a:t>
            </a:r>
          </a:p>
          <a:p>
            <a:pPr marL="342900" lvl="0" indent="-342900">
              <a:buFont typeface="Arial" panose="020B0604020202020204" pitchFamily="34" charset="0"/>
              <a:buChar char="•"/>
              <a:tabLst>
                <a:tab pos="457200" algn="l"/>
              </a:tabLst>
            </a:pPr>
            <a:r>
              <a:rPr lang="fr-FR" sz="2800" dirty="0">
                <a:effectLst/>
                <a:ea typeface="Calibri" panose="020F0502020204030204" pitchFamily="34" charset="0"/>
                <a:cs typeface="Calibri" panose="020F0502020204030204" pitchFamily="34" charset="0"/>
              </a:rPr>
              <a:t>d’Yves Clot titulaire de la chaire de psychologie de travail du CNAM  sur la qualité du travail</a:t>
            </a:r>
          </a:p>
          <a:p>
            <a:pPr marL="342900" lvl="0" indent="-342900">
              <a:buFont typeface="Arial" panose="020B0604020202020204" pitchFamily="34" charset="0"/>
              <a:buChar char="•"/>
              <a:tabLst>
                <a:tab pos="457200" algn="l"/>
              </a:tabLst>
            </a:pPr>
            <a:r>
              <a:rPr lang="fr-FR" sz="2800" dirty="0">
                <a:effectLst/>
                <a:ea typeface="Calibri" panose="020F0502020204030204" pitchFamily="34" charset="0"/>
                <a:cs typeface="Calibri" panose="020F0502020204030204" pitchFamily="34" charset="0"/>
              </a:rPr>
              <a:t>que de ceux d’Yves Morieux directeur de L’Institute for </a:t>
            </a:r>
            <a:r>
              <a:rPr lang="fr-FR" sz="2800" dirty="0" err="1">
                <a:effectLst/>
                <a:ea typeface="Calibri" panose="020F0502020204030204" pitchFamily="34" charset="0"/>
                <a:cs typeface="Calibri" panose="020F0502020204030204" pitchFamily="34" charset="0"/>
              </a:rPr>
              <a:t>Organization</a:t>
            </a:r>
            <a:r>
              <a:rPr lang="fr-FR" sz="2800" dirty="0">
                <a:effectLst/>
                <a:ea typeface="Calibri" panose="020F0502020204030204" pitchFamily="34" charset="0"/>
                <a:cs typeface="Calibri" panose="020F0502020204030204" pitchFamily="34" charset="0"/>
              </a:rPr>
              <a:t> du Boston Consulting Group sur la gestion de la complexité.</a:t>
            </a:r>
            <a:r>
              <a:rPr lang="fr-FR" sz="2000" dirty="0">
                <a:effectLst/>
                <a:ea typeface="Calibri" panose="020F0502020204030204" pitchFamily="34" charset="0"/>
                <a:cs typeface="Calibri" panose="020F0502020204030204" pitchFamily="34" charset="0"/>
              </a:rPr>
              <a:t> </a:t>
            </a:r>
          </a:p>
          <a:p>
            <a:pPr marL="0" indent="0">
              <a:buNone/>
            </a:pPr>
            <a:r>
              <a:rPr lang="fr-FR" sz="2000" dirty="0">
                <a:effectLst/>
                <a:ea typeface="Calibri" panose="020F0502020204030204" pitchFamily="34" charset="0"/>
                <a:cs typeface="Calibri" panose="020F0502020204030204" pitchFamily="34" charset="0"/>
              </a:rPr>
              <a:t> </a:t>
            </a:r>
          </a:p>
          <a:p>
            <a:pPr marL="0" indent="0">
              <a:buNone/>
            </a:pPr>
            <a:r>
              <a:rPr lang="fr-FR" sz="2800" b="1" dirty="0">
                <a:effectLst/>
                <a:ea typeface="Calibri" panose="020F0502020204030204" pitchFamily="34" charset="0"/>
                <a:cs typeface="Calibri" panose="020F0502020204030204" pitchFamily="34" charset="0"/>
              </a:rPr>
              <a:t>Elle s’inscrit clairement et sans faux semblant dans la recherche de performance de l’entreprise.</a:t>
            </a:r>
            <a:endParaRPr lang="fr-FR" sz="2800" b="1" dirty="0">
              <a:cs typeface="Calibri" panose="020F0502020204030204" pitchFamily="34" charset="0"/>
            </a:endParaRPr>
          </a:p>
          <a:p>
            <a:endParaRPr lang="fr-FR" sz="2000" dirty="0">
              <a:cs typeface="Calibri" panose="020F0502020204030204" pitchFamily="34" charset="0"/>
            </a:endParaRPr>
          </a:p>
          <a:p>
            <a:pPr marL="0" indent="0">
              <a:buNone/>
            </a:pPr>
            <a:endParaRPr lang="fr-FR" sz="2000" dirty="0">
              <a:cs typeface="Calibri" panose="020F0502020204030204" pitchFamily="34" charset="0"/>
            </a:endParaRPr>
          </a:p>
          <a:p>
            <a:endParaRPr lang="fr-FR" sz="2000" dirty="0">
              <a:cs typeface="Calibri" panose="020F0502020204030204" pitchFamily="34" charset="0"/>
            </a:endParaRPr>
          </a:p>
          <a:p>
            <a:endParaRPr lang="fr-FR" sz="2000" dirty="0">
              <a:cs typeface="Calibri" panose="020F0502020204030204" pitchFamily="34" charset="0"/>
            </a:endParaRPr>
          </a:p>
          <a:p>
            <a:pPr marL="0" indent="0">
              <a:buNone/>
            </a:pPr>
            <a:endParaRPr lang="fr-FR" sz="2000" dirty="0">
              <a:cs typeface="Calibri" panose="020F0502020204030204" pitchFamily="34" charset="0"/>
            </a:endParaRPr>
          </a:p>
        </p:txBody>
      </p:sp>
      <p:pic>
        <p:nvPicPr>
          <p:cNvPr id="7" name="Image 6">
            <a:extLst>
              <a:ext uri="{FF2B5EF4-FFF2-40B4-BE49-F238E27FC236}">
                <a16:creationId xmlns:a16="http://schemas.microsoft.com/office/drawing/2014/main" id="{747EBDFD-9806-CDDB-0B14-93988CB099DE}"/>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2537080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438C0E-C573-CCCB-8281-62B3150DAEC1}"/>
              </a:ext>
            </a:extLst>
          </p:cNvPr>
          <p:cNvSpPr>
            <a:spLocks noGrp="1"/>
          </p:cNvSpPr>
          <p:nvPr>
            <p:ph type="title"/>
          </p:nvPr>
        </p:nvSpPr>
        <p:spPr>
          <a:xfrm>
            <a:off x="0" y="442263"/>
            <a:ext cx="12192000" cy="515748"/>
          </a:xfrm>
          <a:prstGeom prst="rect">
            <a:avLst/>
          </a:prstGeom>
        </p:spPr>
        <p:txBody>
          <a:bodyPr>
            <a:noAutofit/>
          </a:bodyPr>
          <a:lstStyle/>
          <a:p>
            <a:pPr algn="ctr"/>
            <a:r>
              <a:rPr lang="fr-FR" b="1" dirty="0">
                <a:latin typeface="+mj-lt"/>
              </a:rPr>
              <a:t>Les modes de gouvernement des hommes</a:t>
            </a:r>
          </a:p>
        </p:txBody>
      </p:sp>
      <p:sp>
        <p:nvSpPr>
          <p:cNvPr id="3" name="Espace réservé du contenu 2">
            <a:extLst>
              <a:ext uri="{FF2B5EF4-FFF2-40B4-BE49-F238E27FC236}">
                <a16:creationId xmlns:a16="http://schemas.microsoft.com/office/drawing/2014/main" id="{5F2204F8-0B63-3A8D-4BAB-95F54C2C5375}"/>
              </a:ext>
            </a:extLst>
          </p:cNvPr>
          <p:cNvSpPr>
            <a:spLocks noGrp="1"/>
          </p:cNvSpPr>
          <p:nvPr>
            <p:ph idx="4294967295"/>
          </p:nvPr>
        </p:nvSpPr>
        <p:spPr>
          <a:xfrm>
            <a:off x="838200" y="1524000"/>
            <a:ext cx="10515600" cy="4787075"/>
          </a:xfrm>
          <a:prstGeom prst="rect">
            <a:avLst/>
          </a:prstGeom>
        </p:spPr>
        <p:txBody>
          <a:bodyPr>
            <a:normAutofit fontScale="25000" lnSpcReduction="20000"/>
          </a:bodyPr>
          <a:lstStyle/>
          <a:p>
            <a:pPr>
              <a:lnSpc>
                <a:spcPct val="120000"/>
              </a:lnSpc>
            </a:pPr>
            <a:r>
              <a:rPr lang="fr-FR" sz="8800" dirty="0"/>
              <a:t>L’approche Taylorienne : l’humain est le point faible de l’organisation : tout contrôler : mise en œuvre de structures, process, règles, reportings qui, dans un dérive, peuvent avoir deux conséquences: </a:t>
            </a:r>
          </a:p>
          <a:p>
            <a:pPr lvl="1">
              <a:lnSpc>
                <a:spcPct val="120000"/>
              </a:lnSpc>
            </a:pPr>
            <a:r>
              <a:rPr lang="fr-FR" sz="8800" dirty="0"/>
              <a:t>La déshumanisation du travail :  désengagement et souffrance</a:t>
            </a:r>
          </a:p>
          <a:p>
            <a:pPr lvl="1">
              <a:lnSpc>
                <a:spcPct val="120000"/>
              </a:lnSpc>
            </a:pPr>
            <a:r>
              <a:rPr lang="fr-FR" sz="8800" dirty="0"/>
              <a:t>Ajouter de la complexité à la complexité : aggravation du problème</a:t>
            </a:r>
          </a:p>
          <a:p>
            <a:pPr marL="457200" lvl="1" indent="0">
              <a:lnSpc>
                <a:spcPct val="120000"/>
              </a:lnSpc>
              <a:buNone/>
            </a:pPr>
            <a:endParaRPr lang="fr-FR" sz="8800" dirty="0"/>
          </a:p>
          <a:p>
            <a:pPr>
              <a:lnSpc>
                <a:spcPct val="120000"/>
              </a:lnSpc>
            </a:pPr>
            <a:r>
              <a:rPr lang="fr-FR" sz="8800" dirty="0"/>
              <a:t>L’approche des relations humaines:  une bonne performance est le produit des bonnes relations interpersonnelles et de l’attention portée aux personnes : les séminaires d’intégration, opérations de team buildings, célébrations d’</a:t>
            </a:r>
            <a:r>
              <a:rPr lang="fr-FR" sz="8800" dirty="0" err="1"/>
              <a:t>évenements</a:t>
            </a:r>
            <a:r>
              <a:rPr lang="fr-FR" sz="8800" dirty="0"/>
              <a:t>  </a:t>
            </a:r>
            <a:r>
              <a:rPr lang="fr-FR" sz="8800" dirty="0" err="1"/>
              <a:t>etc</a:t>
            </a:r>
            <a:r>
              <a:rPr lang="fr-FR" sz="8800" dirty="0"/>
              <a:t> ..; la dérive: </a:t>
            </a:r>
          </a:p>
          <a:p>
            <a:pPr lvl="1">
              <a:lnSpc>
                <a:spcPct val="120000"/>
              </a:lnSpc>
            </a:pPr>
            <a:r>
              <a:rPr lang="fr-FR" sz="8800" dirty="0"/>
              <a:t> le Chief </a:t>
            </a:r>
            <a:r>
              <a:rPr lang="fr-FR" sz="8800" dirty="0" err="1"/>
              <a:t>Happiness</a:t>
            </a:r>
            <a:r>
              <a:rPr lang="fr-FR" sz="8800" dirty="0"/>
              <a:t> </a:t>
            </a:r>
            <a:r>
              <a:rPr lang="fr-FR" sz="8800" dirty="0" err="1"/>
              <a:t>Officer</a:t>
            </a:r>
            <a:endParaRPr lang="fr-FR" sz="8800" dirty="0"/>
          </a:p>
          <a:p>
            <a:pPr lvl="1">
              <a:lnSpc>
                <a:spcPct val="120000"/>
              </a:lnSpc>
            </a:pPr>
            <a:r>
              <a:rPr lang="fr-FR" sz="8800" dirty="0"/>
              <a:t>« L’entreprise libérée »</a:t>
            </a:r>
          </a:p>
          <a:p>
            <a:pPr marL="0" indent="0">
              <a:buNone/>
            </a:pPr>
            <a:endParaRPr lang="fr-FR" dirty="0"/>
          </a:p>
          <a:p>
            <a:endParaRPr lang="fr-FR" dirty="0"/>
          </a:p>
          <a:p>
            <a:endParaRPr lang="fr-FR" dirty="0"/>
          </a:p>
          <a:p>
            <a:endParaRPr lang="fr-FR" dirty="0"/>
          </a:p>
        </p:txBody>
      </p:sp>
      <p:pic>
        <p:nvPicPr>
          <p:cNvPr id="5" name="Image 4">
            <a:extLst>
              <a:ext uri="{FF2B5EF4-FFF2-40B4-BE49-F238E27FC236}">
                <a16:creationId xmlns:a16="http://schemas.microsoft.com/office/drawing/2014/main" id="{D890F435-471E-8067-93C4-0335B55C410A}"/>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570950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C4944-BE4A-B103-E054-C8F4C954965E}"/>
              </a:ext>
            </a:extLst>
          </p:cNvPr>
          <p:cNvSpPr>
            <a:spLocks noGrp="1"/>
          </p:cNvSpPr>
          <p:nvPr>
            <p:ph type="title"/>
          </p:nvPr>
        </p:nvSpPr>
        <p:spPr>
          <a:xfrm>
            <a:off x="0" y="181076"/>
            <a:ext cx="12191999" cy="1171473"/>
          </a:xfrm>
          <a:prstGeom prst="rect">
            <a:avLst/>
          </a:prstGeom>
        </p:spPr>
        <p:txBody>
          <a:bodyPr>
            <a:noAutofit/>
          </a:bodyPr>
          <a:lstStyle/>
          <a:p>
            <a:pPr algn="ctr"/>
            <a:r>
              <a:rPr lang="fr-FR" sz="3200" dirty="0">
                <a:latin typeface="+mj-lt"/>
                <a:ea typeface="Calibri" panose="020F0502020204030204" pitchFamily="34" charset="0"/>
                <a:cs typeface="Times New Roman" panose="02020603050405020304" pitchFamily="18" charset="0"/>
              </a:rPr>
              <a:t>L</a:t>
            </a:r>
            <a:r>
              <a:rPr lang="fr-FR" sz="3200" dirty="0">
                <a:effectLst/>
                <a:latin typeface="+mj-lt"/>
                <a:ea typeface="Calibri" panose="020F0502020204030204" pitchFamily="34" charset="0"/>
                <a:cs typeface="Times New Roman" panose="02020603050405020304" pitchFamily="18" charset="0"/>
              </a:rPr>
              <a:t>e problème n’est pas</a:t>
            </a:r>
            <a:br>
              <a:rPr lang="fr-FR" sz="3200" dirty="0">
                <a:effectLst/>
                <a:latin typeface="+mj-lt"/>
                <a:ea typeface="Calibri" panose="020F0502020204030204" pitchFamily="34" charset="0"/>
                <a:cs typeface="Times New Roman" panose="02020603050405020304" pitchFamily="18" charset="0"/>
              </a:rPr>
            </a:br>
            <a:r>
              <a:rPr lang="fr-FR" sz="3200" dirty="0">
                <a:effectLst/>
                <a:latin typeface="+mj-lt"/>
                <a:ea typeface="Calibri" panose="020F0502020204030204" pitchFamily="34" charset="0"/>
                <a:cs typeface="Times New Roman" panose="02020603050405020304" pitchFamily="18" charset="0"/>
              </a:rPr>
              <a:t>la psychologie des personnes</a:t>
            </a:r>
            <a:endParaRPr lang="fr-FR" sz="3200" dirty="0">
              <a:latin typeface="+mj-lt"/>
            </a:endParaRPr>
          </a:p>
        </p:txBody>
      </p:sp>
      <p:sp>
        <p:nvSpPr>
          <p:cNvPr id="3" name="Espace réservé du contenu 2">
            <a:extLst>
              <a:ext uri="{FF2B5EF4-FFF2-40B4-BE49-F238E27FC236}">
                <a16:creationId xmlns:a16="http://schemas.microsoft.com/office/drawing/2014/main" id="{5E8190E2-1AB8-2873-BD12-ADDFD61E639B}"/>
              </a:ext>
            </a:extLst>
          </p:cNvPr>
          <p:cNvSpPr>
            <a:spLocks noGrp="1"/>
          </p:cNvSpPr>
          <p:nvPr>
            <p:ph idx="4294967295"/>
          </p:nvPr>
        </p:nvSpPr>
        <p:spPr>
          <a:xfrm>
            <a:off x="610393" y="1692588"/>
            <a:ext cx="10971212" cy="4693701"/>
          </a:xfrm>
          <a:prstGeom prst="rect">
            <a:avLst/>
          </a:prstGeom>
        </p:spPr>
        <p:txBody>
          <a:bodyPr>
            <a:noAutofit/>
          </a:bodyPr>
          <a:lstStyle/>
          <a:p>
            <a:r>
              <a:rPr lang="fr-FR" sz="2200" dirty="0">
                <a:effectLst/>
                <a:ea typeface="Calibri" panose="020F0502020204030204" pitchFamily="34" charset="0"/>
                <a:cs typeface="Times New Roman" panose="02020603050405020304" pitchFamily="18" charset="0"/>
              </a:rPr>
              <a:t> La très grande majorité des personnes et à tous les échelons de la hiérarchie ont des comportements rationnels ; </a:t>
            </a:r>
          </a:p>
          <a:p>
            <a:r>
              <a:rPr lang="fr-FR" sz="2200" dirty="0">
                <a:ea typeface="Calibri" panose="020F0502020204030204" pitchFamily="34" charset="0"/>
                <a:cs typeface="Times New Roman" panose="02020603050405020304" pitchFamily="18" charset="0"/>
              </a:rPr>
              <a:t>L</a:t>
            </a:r>
            <a:r>
              <a:rPr lang="fr-FR" sz="2200" dirty="0">
                <a:effectLst/>
                <a:ea typeface="Calibri" panose="020F0502020204030204" pitchFamily="34" charset="0"/>
                <a:cs typeface="Times New Roman" panose="02020603050405020304" pitchFamily="18" charset="0"/>
              </a:rPr>
              <a:t>es personnes ont toujours de bonnes raisons à la façon dont elles se conduisent. Elles ont des buts personnels construits autour des ressources, des contraintes et des marges de manœuvre de leur contexte de travail. </a:t>
            </a:r>
          </a:p>
          <a:p>
            <a:r>
              <a:rPr lang="fr-FR" sz="2200" dirty="0">
                <a:effectLst/>
                <a:ea typeface="Calibri" panose="020F0502020204030204" pitchFamily="34" charset="0"/>
                <a:cs typeface="Times New Roman" panose="02020603050405020304" pitchFamily="18" charset="0"/>
              </a:rPr>
              <a:t>Tout comportement est une solution à un problème et en l’occurrence à un problème rencontré dans le travail, son contexte, son exécution, sa nature, son vécu.</a:t>
            </a:r>
          </a:p>
          <a:p>
            <a:r>
              <a:rPr lang="fr-FR" sz="2200" dirty="0">
                <a:effectLst/>
                <a:ea typeface="Calibri" panose="020F0502020204030204" pitchFamily="34" charset="0"/>
                <a:cs typeface="Times New Roman" panose="02020603050405020304" pitchFamily="18" charset="0"/>
              </a:rPr>
              <a:t>Le comportement des personnes n’est pas le problème c’est la manifestation, le symptôme d’un problème qui réside dans le travail et qui génère du mal-être au travail</a:t>
            </a:r>
          </a:p>
          <a:p>
            <a:r>
              <a:rPr lang="fr-FR" sz="2200" dirty="0">
                <a:effectLst/>
                <a:ea typeface="Calibri" panose="020F0502020204030204" pitchFamily="34" charset="0"/>
                <a:cs typeface="Times New Roman" panose="02020603050405020304" pitchFamily="18" charset="0"/>
              </a:rPr>
              <a:t>Au départ il y a le mal-être au travail</a:t>
            </a:r>
          </a:p>
          <a:p>
            <a:endParaRPr lang="fr-FR" sz="2200" dirty="0">
              <a:effectLst/>
              <a:ea typeface="Calibri" panose="020F0502020204030204" pitchFamily="34" charset="0"/>
              <a:cs typeface="Times New Roman" panose="02020603050405020304" pitchFamily="18" charset="0"/>
            </a:endParaRPr>
          </a:p>
          <a:p>
            <a:endParaRPr lang="fr-FR" sz="2200" dirty="0"/>
          </a:p>
        </p:txBody>
      </p:sp>
      <p:pic>
        <p:nvPicPr>
          <p:cNvPr id="5" name="Image 4">
            <a:extLst>
              <a:ext uri="{FF2B5EF4-FFF2-40B4-BE49-F238E27FC236}">
                <a16:creationId xmlns:a16="http://schemas.microsoft.com/office/drawing/2014/main" id="{D0757113-CCFF-52B4-20F7-DFE794CF0C77}"/>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2700688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764604-B62A-3403-00A5-7EA5A2A11339}"/>
              </a:ext>
            </a:extLst>
          </p:cNvPr>
          <p:cNvSpPr>
            <a:spLocks noGrp="1"/>
          </p:cNvSpPr>
          <p:nvPr>
            <p:ph type="title"/>
          </p:nvPr>
        </p:nvSpPr>
        <p:spPr>
          <a:xfrm>
            <a:off x="1" y="402592"/>
            <a:ext cx="12191999" cy="595089"/>
          </a:xfrm>
          <a:prstGeom prst="rect">
            <a:avLst/>
          </a:prstGeom>
        </p:spPr>
        <p:txBody>
          <a:bodyPr>
            <a:normAutofit/>
          </a:bodyPr>
          <a:lstStyle/>
          <a:p>
            <a:pPr algn="ctr"/>
            <a:r>
              <a:rPr lang="fr-FR" sz="3200" dirty="0">
                <a:latin typeface="+mn-lt"/>
              </a:rPr>
              <a:t>Bien-être et mal-être au travail</a:t>
            </a:r>
          </a:p>
        </p:txBody>
      </p:sp>
      <p:sp>
        <p:nvSpPr>
          <p:cNvPr id="3" name="Espace réservé du contenu 2">
            <a:extLst>
              <a:ext uri="{FF2B5EF4-FFF2-40B4-BE49-F238E27FC236}">
                <a16:creationId xmlns:a16="http://schemas.microsoft.com/office/drawing/2014/main" id="{660CC820-D0E0-BACD-5341-E88792C20735}"/>
              </a:ext>
            </a:extLst>
          </p:cNvPr>
          <p:cNvSpPr>
            <a:spLocks noGrp="1"/>
          </p:cNvSpPr>
          <p:nvPr>
            <p:ph idx="4294967295"/>
          </p:nvPr>
        </p:nvSpPr>
        <p:spPr>
          <a:xfrm>
            <a:off x="740942" y="1345465"/>
            <a:ext cx="10917657" cy="5236209"/>
          </a:xfrm>
          <a:prstGeom prst="rect">
            <a:avLst/>
          </a:prstGeom>
        </p:spPr>
        <p:txBody>
          <a:bodyPr>
            <a:noAutofit/>
          </a:bodyPr>
          <a:lstStyle/>
          <a:p>
            <a:r>
              <a:rPr lang="fr-FR" sz="2200" dirty="0">
                <a:effectLst/>
                <a:ea typeface="Calibri" panose="020F0502020204030204" pitchFamily="34" charset="0"/>
                <a:cs typeface="Times New Roman" panose="02020603050405020304" pitchFamily="18" charset="0"/>
              </a:rPr>
              <a:t>Le bien-être au travail : tout ce qui est fait dans le cadre de l’approche humaniste, l’environnement  physique, les actions psychologiques, c’est bien, c’est nécessaire mais ce n’est pas l’essentiel. </a:t>
            </a:r>
          </a:p>
          <a:p>
            <a:endParaRPr lang="fr-FR" sz="800" dirty="0">
              <a:effectLst/>
              <a:ea typeface="Calibri" panose="020F0502020204030204" pitchFamily="34" charset="0"/>
              <a:cs typeface="Times New Roman" panose="02020603050405020304" pitchFamily="18" charset="0"/>
            </a:endParaRPr>
          </a:p>
          <a:p>
            <a:r>
              <a:rPr lang="fr-FR" sz="2200" dirty="0">
                <a:solidFill>
                  <a:srgbClr val="000000"/>
                </a:solidFill>
                <a:effectLst/>
                <a:ea typeface="Times New Roman" panose="02020603050405020304" pitchFamily="18" charset="0"/>
                <a:cs typeface="Calibri" panose="020F0502020204030204" pitchFamily="34" charset="0"/>
              </a:rPr>
              <a:t>Pour un salarié la santé au travail consiste </a:t>
            </a:r>
            <a:r>
              <a:rPr lang="fr-FR" sz="2200" b="1" dirty="0">
                <a:solidFill>
                  <a:srgbClr val="000000"/>
                </a:solidFill>
                <a:effectLst/>
                <a:ea typeface="Times New Roman" panose="02020603050405020304" pitchFamily="18" charset="0"/>
                <a:cs typeface="Calibri" panose="020F0502020204030204" pitchFamily="34" charset="0"/>
              </a:rPr>
              <a:t>d’abord et principalement </a:t>
            </a:r>
            <a:r>
              <a:rPr lang="fr-FR" sz="2200" dirty="0">
                <a:solidFill>
                  <a:srgbClr val="000000"/>
                </a:solidFill>
                <a:effectLst/>
                <a:ea typeface="Times New Roman" panose="02020603050405020304" pitchFamily="18" charset="0"/>
                <a:cs typeface="Calibri" panose="020F0502020204030204" pitchFamily="34" charset="0"/>
              </a:rPr>
              <a:t>dans la conviction de </a:t>
            </a:r>
            <a:r>
              <a:rPr lang="fr-FR" sz="2200" b="1" dirty="0">
                <a:solidFill>
                  <a:srgbClr val="000000"/>
                </a:solidFill>
                <a:effectLst/>
                <a:ea typeface="Times New Roman" panose="02020603050405020304" pitchFamily="18" charset="0"/>
                <a:cs typeface="Calibri" panose="020F0502020204030204" pitchFamily="34" charset="0"/>
              </a:rPr>
              <a:t>bien faire son travail </a:t>
            </a:r>
            <a:r>
              <a:rPr lang="fr-FR" sz="2200" dirty="0">
                <a:solidFill>
                  <a:srgbClr val="000000"/>
                </a:solidFill>
                <a:effectLst/>
                <a:ea typeface="Times New Roman" panose="02020603050405020304" pitchFamily="18" charset="0"/>
                <a:cs typeface="Calibri" panose="020F0502020204030204" pitchFamily="34" charset="0"/>
              </a:rPr>
              <a:t>; c’est-à-dire en conformité avec l’exigence d’honneur et d’investissement psychique qu’il met dans son travail ; le besoin d’</a:t>
            </a:r>
            <a:r>
              <a:rPr lang="fr-FR" sz="2200" b="1" dirty="0">
                <a:solidFill>
                  <a:srgbClr val="000000"/>
                </a:solidFill>
                <a:effectLst/>
                <a:ea typeface="Times New Roman" panose="02020603050405020304" pitchFamily="18" charset="0"/>
                <a:cs typeface="Calibri" panose="020F0502020204030204" pitchFamily="34" charset="0"/>
              </a:rPr>
              <a:t>y trouver du sens.</a:t>
            </a:r>
          </a:p>
          <a:p>
            <a:endParaRPr lang="fr-FR" sz="300" dirty="0">
              <a:effectLst/>
              <a:ea typeface="Calibri" panose="020F0502020204030204" pitchFamily="34" charset="0"/>
              <a:cs typeface="Times New Roman" panose="02020603050405020304" pitchFamily="18" charset="0"/>
            </a:endParaRPr>
          </a:p>
          <a:p>
            <a:r>
              <a:rPr lang="fr-FR" sz="2200" dirty="0">
                <a:effectLst/>
                <a:ea typeface="Calibri" panose="020F0502020204030204" pitchFamily="34" charset="0"/>
                <a:cs typeface="Times New Roman" panose="02020603050405020304" pitchFamily="18" charset="0"/>
              </a:rPr>
              <a:t> Le bien-être au travail c’est d’abord et avant tout : pouvoir bien faire son travail. </a:t>
            </a:r>
            <a:endParaRPr lang="fr-FR" sz="2200" dirty="0">
              <a:ea typeface="Calibri" panose="020F0502020204030204" pitchFamily="34" charset="0"/>
              <a:cs typeface="Calibri" panose="020F0502020204030204" pitchFamily="34" charset="0"/>
            </a:endParaRPr>
          </a:p>
          <a:p>
            <a:endParaRPr lang="fr-FR" sz="300" dirty="0">
              <a:effectLst/>
              <a:ea typeface="Calibri" panose="020F0502020204030204" pitchFamily="34" charset="0"/>
              <a:cs typeface="Times New Roman" panose="02020603050405020304" pitchFamily="18" charset="0"/>
            </a:endParaRPr>
          </a:p>
          <a:p>
            <a:r>
              <a:rPr lang="fr-FR" sz="2200" dirty="0">
                <a:solidFill>
                  <a:srgbClr val="000000"/>
                </a:solidFill>
                <a:effectLst/>
                <a:ea typeface="Times New Roman" panose="02020603050405020304" pitchFamily="18" charset="0"/>
                <a:cs typeface="Calibri" panose="020F0502020204030204" pitchFamily="34" charset="0"/>
              </a:rPr>
              <a:t>Le mal-être au travail est l’inverse : le vécu d’être dans une situation de ne pas pouvoir bien faire son travail, d’en être empêché et de n’y trouver ni contrepartie de son investissement psychique, ni sens. </a:t>
            </a:r>
            <a:endParaRPr lang="fr-FR" sz="2200" dirty="0">
              <a:effectLst/>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A29FFA9C-8DBC-BDF4-9B53-89428A1DCC3B}"/>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3036941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EE0347-B5DE-D5E9-3AF8-41AD6786DCA0}"/>
              </a:ext>
            </a:extLst>
          </p:cNvPr>
          <p:cNvSpPr>
            <a:spLocks noGrp="1"/>
          </p:cNvSpPr>
          <p:nvPr>
            <p:ph type="title"/>
          </p:nvPr>
        </p:nvSpPr>
        <p:spPr>
          <a:xfrm>
            <a:off x="1" y="402592"/>
            <a:ext cx="12191999" cy="595089"/>
          </a:xfrm>
          <a:prstGeom prst="rect">
            <a:avLst/>
          </a:prstGeom>
        </p:spPr>
        <p:txBody>
          <a:bodyPr>
            <a:normAutofit/>
          </a:bodyPr>
          <a:lstStyle/>
          <a:p>
            <a:pPr algn="ctr"/>
            <a:r>
              <a:rPr lang="fr-FR" sz="3200" b="1" dirty="0">
                <a:latin typeface="+mj-lt"/>
              </a:rPr>
              <a:t>Le problème, c’est le travail </a:t>
            </a:r>
          </a:p>
        </p:txBody>
      </p:sp>
      <p:sp>
        <p:nvSpPr>
          <p:cNvPr id="3" name="Espace réservé du contenu 2">
            <a:extLst>
              <a:ext uri="{FF2B5EF4-FFF2-40B4-BE49-F238E27FC236}">
                <a16:creationId xmlns:a16="http://schemas.microsoft.com/office/drawing/2014/main" id="{748961AF-1C71-D899-4CDF-633067EF3AE2}"/>
              </a:ext>
            </a:extLst>
          </p:cNvPr>
          <p:cNvSpPr>
            <a:spLocks noGrp="1"/>
          </p:cNvSpPr>
          <p:nvPr>
            <p:ph idx="4294967295"/>
          </p:nvPr>
        </p:nvSpPr>
        <p:spPr>
          <a:xfrm>
            <a:off x="740942" y="1440715"/>
            <a:ext cx="11179595" cy="4864608"/>
          </a:xfrm>
          <a:prstGeom prst="rect">
            <a:avLst/>
          </a:prstGeom>
        </p:spPr>
        <p:txBody>
          <a:bodyPr>
            <a:noAutofit/>
          </a:bodyPr>
          <a:lstStyle/>
          <a:p>
            <a:r>
              <a:rPr lang="fr-FR" sz="2200" dirty="0">
                <a:effectLst/>
                <a:ea typeface="Calibri" panose="020F0502020204030204" pitchFamily="34" charset="0"/>
                <a:cs typeface="Times New Roman" panose="02020603050405020304" pitchFamily="18" charset="0"/>
              </a:rPr>
              <a:t>Il peut y avoir de multiples facteurs qui installent un mal être ; des facteurs liés au contexte de l’entreprise ; des facteurs liés à l’évolution de la tache ; des facteurs liés à l’évolution des relations interpersonnelles</a:t>
            </a:r>
          </a:p>
          <a:p>
            <a:endParaRPr lang="fr-FR" sz="300" dirty="0">
              <a:effectLst/>
              <a:ea typeface="Calibri" panose="020F0502020204030204" pitchFamily="34" charset="0"/>
              <a:cs typeface="Times New Roman" panose="02020603050405020304" pitchFamily="18" charset="0"/>
            </a:endParaRPr>
          </a:p>
          <a:p>
            <a:r>
              <a:rPr lang="fr-FR" sz="2200" dirty="0">
                <a:effectLst/>
                <a:ea typeface="Calibri" panose="020F0502020204030204" pitchFamily="34" charset="0"/>
                <a:cs typeface="Times New Roman" panose="02020603050405020304" pitchFamily="18" charset="0"/>
              </a:rPr>
              <a:t>et qui vont trouver leur expression dans des comportements malsains ( injures, humiliations, harcèlements, etc… )</a:t>
            </a:r>
          </a:p>
          <a:p>
            <a:endParaRPr lang="fr-FR" sz="300" dirty="0">
              <a:effectLst/>
              <a:ea typeface="Calibri" panose="020F0502020204030204" pitchFamily="34" charset="0"/>
              <a:cs typeface="Times New Roman" panose="02020603050405020304" pitchFamily="18" charset="0"/>
            </a:endParaRPr>
          </a:p>
          <a:p>
            <a:r>
              <a:rPr lang="fr-FR" sz="2200" dirty="0">
                <a:effectLst/>
                <a:ea typeface="Calibri" panose="020F0502020204030204" pitchFamily="34" charset="0"/>
                <a:cs typeface="Times New Roman" panose="02020603050405020304" pitchFamily="18" charset="0"/>
              </a:rPr>
              <a:t>et ces comportements vont provoquer les atteintes à la santé psychique et physique que vous connaissez.</a:t>
            </a:r>
          </a:p>
          <a:p>
            <a:endParaRPr lang="fr-FR" sz="300" dirty="0">
              <a:effectLst/>
              <a:ea typeface="Calibri" panose="020F0502020204030204" pitchFamily="34" charset="0"/>
              <a:cs typeface="Times New Roman" panose="02020603050405020304" pitchFamily="18" charset="0"/>
            </a:endParaRPr>
          </a:p>
          <a:p>
            <a:r>
              <a:rPr lang="fr-FR" sz="2200" dirty="0">
                <a:effectLst/>
                <a:ea typeface="Calibri" panose="020F0502020204030204" pitchFamily="34" charset="0"/>
                <a:cs typeface="Times New Roman" panose="02020603050405020304" pitchFamily="18" charset="0"/>
              </a:rPr>
              <a:t>Si l’on veut s’attaquer à la racine des RPS, se rapprocher de la prévention primaire, il faut donner aux salariés en souffrance la possibilité de s’exprimer sur la réalité de leur travail et leur proposition pour remédier à la situation qui les empêche de faire un bon travail </a:t>
            </a:r>
          </a:p>
          <a:p>
            <a:endParaRPr lang="fr-FR" sz="2200" dirty="0">
              <a:effectLst/>
              <a:ea typeface="Calibri" panose="020F0502020204030204" pitchFamily="34" charset="0"/>
              <a:cs typeface="Times New Roman" panose="02020603050405020304" pitchFamily="18" charset="0"/>
            </a:endParaRPr>
          </a:p>
          <a:p>
            <a:endParaRPr lang="fr-FR" sz="2200" dirty="0"/>
          </a:p>
        </p:txBody>
      </p:sp>
      <p:pic>
        <p:nvPicPr>
          <p:cNvPr id="5" name="Image 4">
            <a:extLst>
              <a:ext uri="{FF2B5EF4-FFF2-40B4-BE49-F238E27FC236}">
                <a16:creationId xmlns:a16="http://schemas.microsoft.com/office/drawing/2014/main" id="{8B39D9F5-99CD-2899-D8F9-815F6FDD532B}"/>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3380290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9A32AC-DDCD-7FBE-623E-E8EF36F7335B}"/>
              </a:ext>
            </a:extLst>
          </p:cNvPr>
          <p:cNvSpPr>
            <a:spLocks noGrp="1"/>
          </p:cNvSpPr>
          <p:nvPr>
            <p:ph type="title"/>
          </p:nvPr>
        </p:nvSpPr>
        <p:spPr>
          <a:xfrm>
            <a:off x="1" y="402592"/>
            <a:ext cx="12191999" cy="595089"/>
          </a:xfrm>
          <a:prstGeom prst="rect">
            <a:avLst/>
          </a:prstGeom>
        </p:spPr>
        <p:txBody>
          <a:bodyPr>
            <a:normAutofit/>
          </a:bodyPr>
          <a:lstStyle/>
          <a:p>
            <a:pPr algn="ctr"/>
            <a:r>
              <a:rPr lang="fr-FR" sz="3200" b="1" dirty="0">
                <a:latin typeface="+mj-lt"/>
              </a:rPr>
              <a:t>Pourquoi la médiation est un outil pertinent</a:t>
            </a:r>
          </a:p>
        </p:txBody>
      </p:sp>
      <p:sp>
        <p:nvSpPr>
          <p:cNvPr id="3" name="Espace réservé du contenu 2">
            <a:extLst>
              <a:ext uri="{FF2B5EF4-FFF2-40B4-BE49-F238E27FC236}">
                <a16:creationId xmlns:a16="http://schemas.microsoft.com/office/drawing/2014/main" id="{74868845-3982-C74D-72DE-903E634E7AB1}"/>
              </a:ext>
            </a:extLst>
          </p:cNvPr>
          <p:cNvSpPr>
            <a:spLocks noGrp="1"/>
          </p:cNvSpPr>
          <p:nvPr>
            <p:ph idx="4294967295"/>
          </p:nvPr>
        </p:nvSpPr>
        <p:spPr>
          <a:xfrm>
            <a:off x="1065212" y="1761705"/>
            <a:ext cx="10402888" cy="4915219"/>
          </a:xfrm>
          <a:prstGeom prst="rect">
            <a:avLst/>
          </a:prstGeom>
        </p:spPr>
        <p:txBody>
          <a:bodyPr>
            <a:noAutofit/>
          </a:bodyPr>
          <a:lstStyle/>
          <a:p>
            <a:pPr algn="l">
              <a:lnSpc>
                <a:spcPts val="2160"/>
              </a:lnSpc>
              <a:spcBef>
                <a:spcPts val="0"/>
              </a:spcBef>
            </a:pPr>
            <a:r>
              <a:rPr lang="fr-FR" sz="2200" b="1" dirty="0">
                <a:solidFill>
                  <a:schemeClr val="tx1"/>
                </a:solidFill>
              </a:rPr>
              <a:t>Qu’ est ce que la médiation ? </a:t>
            </a:r>
          </a:p>
          <a:p>
            <a:pPr marL="0" indent="0" algn="l">
              <a:spcBef>
                <a:spcPts val="0"/>
              </a:spcBef>
              <a:buNone/>
            </a:pPr>
            <a:endParaRPr lang="fr-FR" sz="2200" dirty="0">
              <a:solidFill>
                <a:schemeClr val="tx1"/>
              </a:solidFill>
            </a:endParaRPr>
          </a:p>
          <a:p>
            <a:pPr marL="0" indent="0" algn="l">
              <a:spcBef>
                <a:spcPts val="0"/>
              </a:spcBef>
              <a:buNone/>
            </a:pPr>
            <a:r>
              <a:rPr lang="fr-FR" sz="2200" b="0" dirty="0">
                <a:solidFill>
                  <a:schemeClr val="tx1"/>
                </a:solidFill>
              </a:rPr>
              <a:t>La médiation est un </a:t>
            </a:r>
            <a:r>
              <a:rPr lang="fr-FR" sz="2200" dirty="0">
                <a:solidFill>
                  <a:schemeClr val="tx1"/>
                </a:solidFill>
              </a:rPr>
              <a:t>processus</a:t>
            </a:r>
            <a:r>
              <a:rPr lang="fr-FR" sz="2200" b="0" dirty="0">
                <a:solidFill>
                  <a:schemeClr val="tx1"/>
                </a:solidFill>
              </a:rPr>
              <a:t> </a:t>
            </a:r>
            <a:r>
              <a:rPr lang="fr-FR" sz="2200" dirty="0">
                <a:solidFill>
                  <a:schemeClr val="tx1"/>
                </a:solidFill>
              </a:rPr>
              <a:t>libre </a:t>
            </a:r>
            <a:r>
              <a:rPr lang="fr-FR" sz="2200" b="0" dirty="0">
                <a:solidFill>
                  <a:schemeClr val="tx1"/>
                </a:solidFill>
              </a:rPr>
              <a:t>et </a:t>
            </a:r>
            <a:r>
              <a:rPr lang="fr-FR" sz="2200" dirty="0">
                <a:solidFill>
                  <a:schemeClr val="tx1"/>
                </a:solidFill>
              </a:rPr>
              <a:t>confidentiel</a:t>
            </a:r>
            <a:r>
              <a:rPr lang="fr-FR" sz="2200" b="0" dirty="0">
                <a:solidFill>
                  <a:schemeClr val="tx1"/>
                </a:solidFill>
              </a:rPr>
              <a:t> dans lequel un tiers, neutre, indépendant et sans pouvoir de décision, tente à travers l'organisation </a:t>
            </a:r>
            <a:r>
              <a:rPr lang="fr-FR" sz="2200" dirty="0">
                <a:solidFill>
                  <a:schemeClr val="tx1"/>
                </a:solidFill>
              </a:rPr>
              <a:t>d'échanges entre les personnes </a:t>
            </a:r>
            <a:r>
              <a:rPr lang="fr-FR" sz="2200" b="0" dirty="0">
                <a:solidFill>
                  <a:schemeClr val="tx1"/>
                </a:solidFill>
              </a:rPr>
              <a:t>de les aider, soit à </a:t>
            </a:r>
            <a:r>
              <a:rPr lang="fr-FR" sz="2200" dirty="0">
                <a:solidFill>
                  <a:schemeClr val="tx1"/>
                </a:solidFill>
              </a:rPr>
              <a:t>améliorer où rétablir une  relation</a:t>
            </a:r>
            <a:r>
              <a:rPr lang="fr-FR" sz="2200" b="0" dirty="0">
                <a:solidFill>
                  <a:schemeClr val="tx1"/>
                </a:solidFill>
              </a:rPr>
              <a:t>, soit à </a:t>
            </a:r>
            <a:r>
              <a:rPr lang="fr-FR" sz="2200" dirty="0">
                <a:solidFill>
                  <a:schemeClr val="tx1"/>
                </a:solidFill>
              </a:rPr>
              <a:t>régler un conflit</a:t>
            </a:r>
            <a:r>
              <a:rPr lang="fr-FR" sz="2200" b="0" dirty="0">
                <a:solidFill>
                  <a:schemeClr val="tx1"/>
                </a:solidFill>
              </a:rPr>
              <a:t>.</a:t>
            </a:r>
          </a:p>
          <a:p>
            <a:pPr algn="l">
              <a:lnSpc>
                <a:spcPts val="2160"/>
              </a:lnSpc>
              <a:spcBef>
                <a:spcPts val="0"/>
              </a:spcBef>
            </a:pPr>
            <a:endParaRPr lang="fr-FR" sz="2200" dirty="0">
              <a:solidFill>
                <a:schemeClr val="tx1"/>
              </a:solidFill>
            </a:endParaRPr>
          </a:p>
          <a:p>
            <a:pPr algn="l"/>
            <a:r>
              <a:rPr lang="fr-FR" sz="2200" b="1" dirty="0"/>
              <a:t>3 </a:t>
            </a:r>
            <a:r>
              <a:rPr lang="fr-FR" sz="2200" b="1" dirty="0">
                <a:solidFill>
                  <a:schemeClr val="tx1"/>
                </a:solidFill>
              </a:rPr>
              <a:t>points importants: </a:t>
            </a:r>
          </a:p>
          <a:p>
            <a:pPr lvl="1" indent="-342900">
              <a:buAutoNum type="arabicParenR"/>
            </a:pPr>
            <a:r>
              <a:rPr lang="fr-FR" sz="2200" b="0" dirty="0">
                <a:solidFill>
                  <a:schemeClr val="tx1"/>
                </a:solidFill>
              </a:rPr>
              <a:t>La</a:t>
            </a:r>
            <a:r>
              <a:rPr lang="fr-FR" sz="2200" dirty="0">
                <a:solidFill>
                  <a:schemeClr val="tx1"/>
                </a:solidFill>
              </a:rPr>
              <a:t> liberté </a:t>
            </a:r>
          </a:p>
          <a:p>
            <a:pPr lvl="1" indent="-342900">
              <a:buAutoNum type="arabicParenR" startAt="2"/>
            </a:pPr>
            <a:r>
              <a:rPr lang="fr-FR" sz="2200" b="0" dirty="0">
                <a:solidFill>
                  <a:schemeClr val="tx1"/>
                </a:solidFill>
              </a:rPr>
              <a:t>La présence d’un </a:t>
            </a:r>
            <a:r>
              <a:rPr lang="fr-FR" sz="2200" dirty="0">
                <a:solidFill>
                  <a:schemeClr val="tx1"/>
                </a:solidFill>
              </a:rPr>
              <a:t>tiers </a:t>
            </a:r>
          </a:p>
          <a:p>
            <a:pPr marL="400050" lvl="1" indent="0">
              <a:buNone/>
            </a:pPr>
            <a:r>
              <a:rPr lang="fr-FR" sz="2200" dirty="0">
                <a:solidFill>
                  <a:srgbClr val="C00000"/>
                </a:solidFill>
              </a:rPr>
              <a:t>3</a:t>
            </a:r>
            <a:r>
              <a:rPr lang="fr-FR" sz="2200" b="0" dirty="0">
                <a:solidFill>
                  <a:srgbClr val="C00000"/>
                </a:solidFill>
              </a:rPr>
              <a:t>)   </a:t>
            </a:r>
            <a:r>
              <a:rPr lang="fr-FR" sz="2200" b="0" dirty="0">
                <a:solidFill>
                  <a:schemeClr val="tx1"/>
                </a:solidFill>
              </a:rPr>
              <a:t>La </a:t>
            </a:r>
            <a:r>
              <a:rPr lang="fr-FR" sz="2200" dirty="0">
                <a:solidFill>
                  <a:schemeClr val="tx1"/>
                </a:solidFill>
              </a:rPr>
              <a:t>confidentialité </a:t>
            </a:r>
          </a:p>
          <a:p>
            <a:endParaRPr lang="fr-FR" sz="2200" dirty="0"/>
          </a:p>
        </p:txBody>
      </p:sp>
      <p:pic>
        <p:nvPicPr>
          <p:cNvPr id="5" name="Image 4">
            <a:extLst>
              <a:ext uri="{FF2B5EF4-FFF2-40B4-BE49-F238E27FC236}">
                <a16:creationId xmlns:a16="http://schemas.microsoft.com/office/drawing/2014/main" id="{6694BB51-614F-068F-5638-7B1665D6AF60}"/>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3721958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FACB7E-A962-270F-B066-66452514C603}"/>
              </a:ext>
            </a:extLst>
          </p:cNvPr>
          <p:cNvSpPr>
            <a:spLocks noGrp="1"/>
          </p:cNvSpPr>
          <p:nvPr>
            <p:ph type="title"/>
          </p:nvPr>
        </p:nvSpPr>
        <p:spPr>
          <a:xfrm>
            <a:off x="1" y="351689"/>
            <a:ext cx="12191999" cy="595089"/>
          </a:xfrm>
          <a:prstGeom prst="rect">
            <a:avLst/>
          </a:prstGeom>
        </p:spPr>
        <p:txBody>
          <a:bodyPr>
            <a:normAutofit/>
          </a:bodyPr>
          <a:lstStyle/>
          <a:p>
            <a:pPr algn="ctr"/>
            <a:r>
              <a:rPr lang="fr-FR" sz="3200" b="1" dirty="0">
                <a:latin typeface="+mj-lt"/>
              </a:rPr>
              <a:t>Liberté, Présence d’un tiers, Confidentialité</a:t>
            </a:r>
          </a:p>
        </p:txBody>
      </p:sp>
      <p:sp>
        <p:nvSpPr>
          <p:cNvPr id="3" name="Espace réservé du contenu 2">
            <a:extLst>
              <a:ext uri="{FF2B5EF4-FFF2-40B4-BE49-F238E27FC236}">
                <a16:creationId xmlns:a16="http://schemas.microsoft.com/office/drawing/2014/main" id="{FA86CFFB-F529-612E-BC43-EC59E37A718C}"/>
              </a:ext>
            </a:extLst>
          </p:cNvPr>
          <p:cNvSpPr>
            <a:spLocks noGrp="1"/>
          </p:cNvSpPr>
          <p:nvPr>
            <p:ph idx="4294967295"/>
          </p:nvPr>
        </p:nvSpPr>
        <p:spPr>
          <a:xfrm>
            <a:off x="722312" y="1313612"/>
            <a:ext cx="11198226" cy="5287112"/>
          </a:xfrm>
          <a:prstGeom prst="rect">
            <a:avLst/>
          </a:prstGeom>
        </p:spPr>
        <p:txBody>
          <a:bodyPr>
            <a:noAutofit/>
          </a:bodyPr>
          <a:lstStyle/>
          <a:p>
            <a:pPr algn="l"/>
            <a:r>
              <a:rPr lang="fr-FR" sz="2200" b="0" dirty="0">
                <a:solidFill>
                  <a:schemeClr val="tx1"/>
                </a:solidFill>
              </a:rPr>
              <a:t>La médiation est un processus qui repose sur une </a:t>
            </a:r>
            <a:r>
              <a:rPr lang="fr-FR" sz="2200" dirty="0">
                <a:solidFill>
                  <a:schemeClr val="tx1"/>
                </a:solidFill>
              </a:rPr>
              <a:t>libre adhésion </a:t>
            </a:r>
            <a:r>
              <a:rPr lang="fr-FR" sz="2200" b="0" dirty="0">
                <a:solidFill>
                  <a:schemeClr val="tx1"/>
                </a:solidFill>
              </a:rPr>
              <a:t>des participants. </a:t>
            </a:r>
          </a:p>
          <a:p>
            <a:pPr algn="l"/>
            <a:r>
              <a:rPr lang="fr-FR" sz="2200" b="0" dirty="0">
                <a:solidFill>
                  <a:schemeClr val="tx1"/>
                </a:solidFill>
              </a:rPr>
              <a:t>Dans le cadre du travail où existe un </a:t>
            </a:r>
            <a:r>
              <a:rPr lang="fr-FR" sz="2200" dirty="0">
                <a:solidFill>
                  <a:schemeClr val="tx1"/>
                </a:solidFill>
              </a:rPr>
              <a:t>lien de subordination</a:t>
            </a:r>
            <a:r>
              <a:rPr lang="fr-FR" sz="2200" b="0" dirty="0">
                <a:solidFill>
                  <a:schemeClr val="tx1"/>
                </a:solidFill>
              </a:rPr>
              <a:t>, s’assurer du libre consentement des personnes est un </a:t>
            </a:r>
            <a:r>
              <a:rPr lang="fr-FR" sz="2200" dirty="0">
                <a:solidFill>
                  <a:schemeClr val="tx1"/>
                </a:solidFill>
              </a:rPr>
              <a:t>point de vigilance très important</a:t>
            </a:r>
            <a:r>
              <a:rPr lang="fr-FR" sz="2200" b="0" dirty="0">
                <a:solidFill>
                  <a:schemeClr val="tx1"/>
                </a:solidFill>
              </a:rPr>
              <a:t>.</a:t>
            </a:r>
          </a:p>
          <a:p>
            <a:pPr algn="l"/>
            <a:r>
              <a:rPr lang="fr-FR" sz="2200" b="0" dirty="0">
                <a:solidFill>
                  <a:schemeClr val="tx1"/>
                </a:solidFill>
              </a:rPr>
              <a:t>Le médiateur doit être reconnu comme un «</a:t>
            </a:r>
            <a:r>
              <a:rPr lang="fr-FR" sz="2200" dirty="0">
                <a:solidFill>
                  <a:schemeClr val="tx1"/>
                </a:solidFill>
              </a:rPr>
              <a:t> tiers </a:t>
            </a:r>
            <a:r>
              <a:rPr lang="fr-FR" sz="2200" b="0" dirty="0">
                <a:solidFill>
                  <a:schemeClr val="tx1"/>
                </a:solidFill>
              </a:rPr>
              <a:t>» aux yeux des participants.</a:t>
            </a:r>
          </a:p>
          <a:p>
            <a:pPr algn="l"/>
            <a:r>
              <a:rPr lang="fr-FR" sz="2200" b="0" dirty="0">
                <a:solidFill>
                  <a:schemeClr val="tx1"/>
                </a:solidFill>
              </a:rPr>
              <a:t>C’est à cette condition que sa posture de </a:t>
            </a:r>
            <a:r>
              <a:rPr lang="fr-FR" sz="2200" dirty="0">
                <a:solidFill>
                  <a:schemeClr val="tx1"/>
                </a:solidFill>
              </a:rPr>
              <a:t>neutralité</a:t>
            </a:r>
            <a:r>
              <a:rPr lang="fr-FR" sz="2200" b="0" dirty="0">
                <a:solidFill>
                  <a:schemeClr val="tx1"/>
                </a:solidFill>
              </a:rPr>
              <a:t> et d’</a:t>
            </a:r>
            <a:r>
              <a:rPr lang="fr-FR" sz="2200" dirty="0">
                <a:solidFill>
                  <a:schemeClr val="tx1"/>
                </a:solidFill>
              </a:rPr>
              <a:t>impartialité</a:t>
            </a:r>
            <a:r>
              <a:rPr lang="fr-FR" sz="2200" b="0" dirty="0">
                <a:solidFill>
                  <a:schemeClr val="tx1"/>
                </a:solidFill>
              </a:rPr>
              <a:t> sera reconnue comme authentique par les participants et que pourra se déployer la libération de la parole qui est au cœur de la réussite d’une médiation. </a:t>
            </a:r>
          </a:p>
          <a:p>
            <a:pPr algn="l"/>
            <a:r>
              <a:rPr lang="fr-FR" sz="2200" b="0" dirty="0">
                <a:solidFill>
                  <a:schemeClr val="tx1"/>
                </a:solidFill>
              </a:rPr>
              <a:t>Enfin dernier point et le plus important parce que c’est lui qui fait l’efficacité de cet outil dans le cadre du travail.</a:t>
            </a:r>
          </a:p>
          <a:p>
            <a:pPr algn="l"/>
            <a:r>
              <a:rPr lang="fr-FR" sz="2200" b="0" dirty="0">
                <a:solidFill>
                  <a:schemeClr val="tx1"/>
                </a:solidFill>
              </a:rPr>
              <a:t>La médiation est un </a:t>
            </a:r>
            <a:r>
              <a:rPr lang="fr-FR" sz="2200" dirty="0">
                <a:solidFill>
                  <a:schemeClr val="tx1"/>
                </a:solidFill>
              </a:rPr>
              <a:t>processus confidentiel</a:t>
            </a:r>
            <a:r>
              <a:rPr lang="fr-FR" sz="2200" dirty="0"/>
              <a:t> </a:t>
            </a:r>
            <a:endParaRPr lang="fr-FR" sz="2200" b="0" dirty="0">
              <a:solidFill>
                <a:schemeClr val="tx1"/>
              </a:solidFill>
            </a:endParaRPr>
          </a:p>
          <a:p>
            <a:pPr algn="l"/>
            <a:r>
              <a:rPr lang="fr-FR" sz="2200" b="0" dirty="0">
                <a:solidFill>
                  <a:schemeClr val="tx1"/>
                </a:solidFill>
              </a:rPr>
              <a:t>Ce qui se dit dans la pièce</a:t>
            </a:r>
            <a:r>
              <a:rPr lang="fr-FR" sz="2200" dirty="0">
                <a:solidFill>
                  <a:schemeClr val="tx1"/>
                </a:solidFill>
              </a:rPr>
              <a:t> </a:t>
            </a:r>
            <a:r>
              <a:rPr lang="fr-FR" sz="2200" b="0" dirty="0">
                <a:solidFill>
                  <a:schemeClr val="tx1"/>
                </a:solidFill>
              </a:rPr>
              <a:t>y reste ; n’en sort que ce que les participants ont décidé d’un commun accord d’en sortir </a:t>
            </a:r>
          </a:p>
          <a:p>
            <a:pPr algn="l"/>
            <a:endParaRPr lang="fr-FR" sz="2200" b="0" dirty="0">
              <a:solidFill>
                <a:schemeClr val="tx1"/>
              </a:solidFill>
            </a:endParaRPr>
          </a:p>
          <a:p>
            <a:endParaRPr lang="fr-FR" sz="2200" dirty="0"/>
          </a:p>
        </p:txBody>
      </p:sp>
      <p:pic>
        <p:nvPicPr>
          <p:cNvPr id="5" name="Image 4">
            <a:extLst>
              <a:ext uri="{FF2B5EF4-FFF2-40B4-BE49-F238E27FC236}">
                <a16:creationId xmlns:a16="http://schemas.microsoft.com/office/drawing/2014/main" id="{DF8F6821-B784-FADD-A358-23F6187F186C}"/>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828192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840EF-79E4-924C-3034-1D0D9CAC86B6}"/>
              </a:ext>
            </a:extLst>
          </p:cNvPr>
          <p:cNvSpPr>
            <a:spLocks noGrp="1"/>
          </p:cNvSpPr>
          <p:nvPr>
            <p:ph type="title"/>
          </p:nvPr>
        </p:nvSpPr>
        <p:spPr>
          <a:xfrm>
            <a:off x="1" y="207557"/>
            <a:ext cx="12191999" cy="1038122"/>
          </a:xfrm>
          <a:prstGeom prst="rect">
            <a:avLst/>
          </a:prstGeom>
        </p:spPr>
        <p:txBody>
          <a:bodyPr>
            <a:noAutofit/>
          </a:bodyPr>
          <a:lstStyle/>
          <a:p>
            <a:pPr algn="ctr"/>
            <a:r>
              <a:rPr lang="fr-FR" b="1" dirty="0">
                <a:latin typeface="+mj-lt"/>
              </a:rPr>
              <a:t>Pourquoi la médiation du travail</a:t>
            </a:r>
            <a:br>
              <a:rPr lang="fr-FR" b="1" dirty="0">
                <a:latin typeface="+mj-lt"/>
              </a:rPr>
            </a:br>
            <a:r>
              <a:rPr lang="fr-FR" b="1" dirty="0">
                <a:latin typeface="+mj-lt"/>
              </a:rPr>
              <a:t>est l’outil pertinent</a:t>
            </a:r>
          </a:p>
        </p:txBody>
      </p:sp>
      <p:sp>
        <p:nvSpPr>
          <p:cNvPr id="3" name="Espace réservé du contenu 2">
            <a:extLst>
              <a:ext uri="{FF2B5EF4-FFF2-40B4-BE49-F238E27FC236}">
                <a16:creationId xmlns:a16="http://schemas.microsoft.com/office/drawing/2014/main" id="{5931FAF0-DF48-0028-15DF-FAA7041E45C0}"/>
              </a:ext>
            </a:extLst>
          </p:cNvPr>
          <p:cNvSpPr>
            <a:spLocks noGrp="1"/>
          </p:cNvSpPr>
          <p:nvPr>
            <p:ph idx="4294967295"/>
          </p:nvPr>
        </p:nvSpPr>
        <p:spPr>
          <a:xfrm>
            <a:off x="838200" y="1832483"/>
            <a:ext cx="10515600" cy="4351338"/>
          </a:xfrm>
          <a:prstGeom prst="rect">
            <a:avLst/>
          </a:prstGeom>
        </p:spPr>
        <p:txBody>
          <a:bodyPr>
            <a:noAutofit/>
          </a:bodyPr>
          <a:lstStyle/>
          <a:p>
            <a:r>
              <a:rPr lang="fr-FR" sz="2200" dirty="0">
                <a:solidFill>
                  <a:srgbClr val="000000"/>
                </a:solidFill>
                <a:effectLst/>
                <a:ea typeface="Times New Roman" panose="02020603050405020304" pitchFamily="18" charset="0"/>
                <a:cs typeface="Calibri" panose="020F0502020204030204" pitchFamily="34" charset="0"/>
              </a:rPr>
              <a:t>Parce que la médiation du travail va permettre d’aller au-delà de la plainte et de parler du travail réel</a:t>
            </a:r>
            <a:endParaRPr lang="fr-FR" sz="2200" dirty="0">
              <a:effectLst/>
              <a:ea typeface="Calibri" panose="020F0502020204030204" pitchFamily="34" charset="0"/>
              <a:cs typeface="Times New Roman" panose="02020603050405020304" pitchFamily="18" charset="0"/>
            </a:endParaRPr>
          </a:p>
          <a:p>
            <a:r>
              <a:rPr lang="fr-FR" sz="2200" dirty="0">
                <a:ea typeface="Calibri" panose="020F0502020204030204" pitchFamily="34" charset="0"/>
                <a:cs typeface="Times New Roman" panose="02020603050405020304" pitchFamily="18" charset="0"/>
              </a:rPr>
              <a:t>Le</a:t>
            </a:r>
            <a:r>
              <a:rPr lang="fr-FR" sz="2200" dirty="0">
                <a:effectLst/>
                <a:ea typeface="Calibri" panose="020F0502020204030204" pitchFamily="34" charset="0"/>
                <a:cs typeface="Times New Roman" panose="02020603050405020304" pitchFamily="18" charset="0"/>
              </a:rPr>
              <a:t> fait que la médiation est un processus confidentiel et que les salariés sont assurés que cette confidentialité sera respectée horizontalement, entre eux et verticalement, vis-à-vis de la direction</a:t>
            </a:r>
            <a:endParaRPr lang="fr-FR" sz="2200" dirty="0">
              <a:ea typeface="Calibri" panose="020F0502020204030204" pitchFamily="34" charset="0"/>
              <a:cs typeface="Times New Roman" panose="02020603050405020304" pitchFamily="18" charset="0"/>
            </a:endParaRPr>
          </a:p>
          <a:p>
            <a:r>
              <a:rPr lang="fr-FR" sz="2200" dirty="0">
                <a:ea typeface="Calibri" panose="020F0502020204030204" pitchFamily="34" charset="0"/>
                <a:cs typeface="Times New Roman" panose="02020603050405020304" pitchFamily="18" charset="0"/>
              </a:rPr>
              <a:t>Que n</a:t>
            </a:r>
            <a:r>
              <a:rPr lang="fr-FR" sz="2200" dirty="0">
                <a:effectLst/>
                <a:ea typeface="Calibri" panose="020F0502020204030204" pitchFamily="34" charset="0"/>
                <a:cs typeface="Times New Roman" panose="02020603050405020304" pitchFamily="18" charset="0"/>
              </a:rPr>
              <a:t>e sera partagé avec </a:t>
            </a:r>
            <a:r>
              <a:rPr lang="fr-FR" sz="2200" dirty="0">
                <a:ea typeface="Calibri" panose="020F0502020204030204" pitchFamily="34" charset="0"/>
                <a:cs typeface="Times New Roman" panose="02020603050405020304" pitchFamily="18" charset="0"/>
              </a:rPr>
              <a:t>elle </a:t>
            </a:r>
            <a:r>
              <a:rPr lang="fr-FR" sz="2200" dirty="0">
                <a:effectLst/>
                <a:ea typeface="Calibri" panose="020F0502020204030204" pitchFamily="34" charset="0"/>
                <a:cs typeface="Times New Roman" panose="02020603050405020304" pitchFamily="18" charset="0"/>
              </a:rPr>
              <a:t>que ce qu’ils sont d’accord pour partager </a:t>
            </a:r>
          </a:p>
          <a:p>
            <a:r>
              <a:rPr lang="fr-FR" sz="2200" dirty="0">
                <a:ea typeface="Calibri" panose="020F0502020204030204" pitchFamily="34" charset="0"/>
                <a:cs typeface="Times New Roman" panose="02020603050405020304" pitchFamily="18" charset="0"/>
              </a:rPr>
              <a:t> Permet l’ouverture d’un </a:t>
            </a:r>
            <a:r>
              <a:rPr lang="fr-FR" sz="2200" dirty="0">
                <a:effectLst/>
                <a:ea typeface="Calibri" panose="020F0502020204030204" pitchFamily="34" charset="0"/>
                <a:cs typeface="Times New Roman" panose="02020603050405020304" pitchFamily="18" charset="0"/>
              </a:rPr>
              <a:t>espace de discussion sécurisé où peut se pratiquer, sans risques sur sa carrière, la libre expression de la réalité du travail et des propositions d’amélioration </a:t>
            </a:r>
          </a:p>
          <a:p>
            <a:endParaRPr lang="fr-FR" sz="2200" dirty="0">
              <a:effectLst/>
              <a:ea typeface="Calibri" panose="020F0502020204030204" pitchFamily="34" charset="0"/>
              <a:cs typeface="Times New Roman" panose="02020603050405020304" pitchFamily="18" charset="0"/>
            </a:endParaRPr>
          </a:p>
          <a:p>
            <a:pPr marL="0" indent="0">
              <a:buNone/>
            </a:pPr>
            <a:endParaRPr lang="fr-FR" sz="2200" dirty="0">
              <a:effectLst/>
              <a:ea typeface="Calibri" panose="020F0502020204030204" pitchFamily="34" charset="0"/>
              <a:cs typeface="Times New Roman" panose="02020603050405020304" pitchFamily="18" charset="0"/>
            </a:endParaRPr>
          </a:p>
          <a:p>
            <a:endParaRPr lang="fr-FR" sz="2200" dirty="0"/>
          </a:p>
        </p:txBody>
      </p:sp>
      <p:pic>
        <p:nvPicPr>
          <p:cNvPr id="5" name="Image 4">
            <a:extLst>
              <a:ext uri="{FF2B5EF4-FFF2-40B4-BE49-F238E27FC236}">
                <a16:creationId xmlns:a16="http://schemas.microsoft.com/office/drawing/2014/main" id="{85555E11-5EC9-F2F8-A57C-99BB0FEF82FE}"/>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3380705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2E10D7-BCE0-820E-113C-E8AC8C4629B3}"/>
              </a:ext>
            </a:extLst>
          </p:cNvPr>
          <p:cNvSpPr>
            <a:spLocks noGrp="1"/>
          </p:cNvSpPr>
          <p:nvPr>
            <p:ph type="title"/>
          </p:nvPr>
        </p:nvSpPr>
        <p:spPr>
          <a:xfrm>
            <a:off x="-209549" y="382533"/>
            <a:ext cx="12191999" cy="1280890"/>
          </a:xfrm>
          <a:prstGeom prst="rect">
            <a:avLst/>
          </a:prstGeom>
        </p:spPr>
        <p:txBody>
          <a:bodyPr>
            <a:noAutofit/>
          </a:bodyPr>
          <a:lstStyle/>
          <a:p>
            <a:pPr algn="ctr"/>
            <a:r>
              <a:rPr lang="fr-FR" b="1" dirty="0">
                <a:effectLst/>
                <a:latin typeface="+mj-lt"/>
                <a:ea typeface="Calibri" panose="020F0502020204030204" pitchFamily="34" charset="0"/>
                <a:cs typeface="Times New Roman" panose="02020603050405020304" pitchFamily="18" charset="0"/>
              </a:rPr>
              <a:t>Pourquoi permettre aux salariés</a:t>
            </a:r>
            <a:br>
              <a:rPr lang="fr-FR" b="1" dirty="0">
                <a:effectLst/>
                <a:latin typeface="+mj-lt"/>
                <a:ea typeface="Calibri" panose="020F0502020204030204" pitchFamily="34" charset="0"/>
                <a:cs typeface="Times New Roman" panose="02020603050405020304" pitchFamily="18" charset="0"/>
              </a:rPr>
            </a:br>
            <a:r>
              <a:rPr lang="fr-FR" b="1" dirty="0">
                <a:effectLst/>
                <a:latin typeface="+mj-lt"/>
                <a:ea typeface="Calibri" panose="020F0502020204030204" pitchFamily="34" charset="0"/>
                <a:cs typeface="Times New Roman" panose="02020603050405020304" pitchFamily="18" charset="0"/>
              </a:rPr>
              <a:t>de s’exprimer sur le travail</a:t>
            </a:r>
            <a:br>
              <a:rPr lang="fr-FR" b="1" dirty="0">
                <a:effectLst/>
                <a:latin typeface="+mj-lt"/>
                <a:ea typeface="Calibri" panose="020F0502020204030204" pitchFamily="34" charset="0"/>
                <a:cs typeface="Times New Roman" panose="02020603050405020304" pitchFamily="18" charset="0"/>
              </a:rPr>
            </a:br>
            <a:r>
              <a:rPr lang="fr-FR" b="1" dirty="0">
                <a:effectLst/>
                <a:latin typeface="+mj-lt"/>
                <a:ea typeface="Calibri" panose="020F0502020204030204" pitchFamily="34" charset="0"/>
                <a:cs typeface="Times New Roman" panose="02020603050405020304" pitchFamily="18" charset="0"/>
              </a:rPr>
              <a:t>est un facteur d’amélioration de la performance </a:t>
            </a:r>
            <a:endParaRPr lang="fr-FR" b="1" dirty="0">
              <a:latin typeface="+mj-lt"/>
            </a:endParaRPr>
          </a:p>
        </p:txBody>
      </p:sp>
      <p:sp>
        <p:nvSpPr>
          <p:cNvPr id="3" name="Espace réservé du contenu 2">
            <a:extLst>
              <a:ext uri="{FF2B5EF4-FFF2-40B4-BE49-F238E27FC236}">
                <a16:creationId xmlns:a16="http://schemas.microsoft.com/office/drawing/2014/main" id="{15E914B6-BBF9-B6F4-06AF-86E60849C725}"/>
              </a:ext>
            </a:extLst>
          </p:cNvPr>
          <p:cNvSpPr>
            <a:spLocks noGrp="1"/>
          </p:cNvSpPr>
          <p:nvPr>
            <p:ph idx="4294967295"/>
          </p:nvPr>
        </p:nvSpPr>
        <p:spPr>
          <a:xfrm>
            <a:off x="323850" y="1854767"/>
            <a:ext cx="11596688" cy="4839187"/>
          </a:xfrm>
          <a:prstGeom prst="rect">
            <a:avLst/>
          </a:prstGeom>
        </p:spPr>
        <p:txBody>
          <a:bodyPr>
            <a:noAutofit/>
          </a:bodyPr>
          <a:lstStyle/>
          <a:p>
            <a:r>
              <a:rPr lang="fr-FR" sz="2200" dirty="0"/>
              <a:t> qui ne remet pas en cause le pouvoir d’organisation de l’employeur</a:t>
            </a:r>
          </a:p>
          <a:p>
            <a:endParaRPr lang="fr-FR" sz="300" dirty="0"/>
          </a:p>
          <a:p>
            <a:r>
              <a:rPr lang="fr-FR" sz="2200" b="0" dirty="0">
                <a:effectLst/>
                <a:ea typeface="Calibri" panose="020F0502020204030204" pitchFamily="34" charset="0"/>
                <a:cs typeface="Times New Roman" panose="02020603050405020304" pitchFamily="18" charset="0"/>
              </a:rPr>
              <a:t>Pour s’adapter à la mondialisation des marchés et des coûts de production, les PME et grandes entreprises ont adopté de nouveaux modèles de management qui se caractérisent par une « complication organisationnelle » : organisations matricielles ou transversales, ou par projet, où fleurit la multiplication des chefs opérationnels et fonctionnels, des procédures, des process et des reportings.</a:t>
            </a:r>
          </a:p>
          <a:p>
            <a:endParaRPr lang="fr-FR" sz="300" b="0" dirty="0">
              <a:effectLst/>
              <a:ea typeface="Calibri" panose="020F0502020204030204" pitchFamily="34" charset="0"/>
              <a:cs typeface="Times New Roman" panose="02020603050405020304" pitchFamily="18" charset="0"/>
            </a:endParaRPr>
          </a:p>
          <a:p>
            <a:r>
              <a:rPr lang="fr-FR" sz="2200" b="0" dirty="0">
                <a:effectLst/>
                <a:ea typeface="Calibri" panose="020F0502020204030204" pitchFamily="34" charset="0"/>
                <a:cs typeface="Times New Roman" panose="02020603050405020304" pitchFamily="18" charset="0"/>
              </a:rPr>
              <a:t>Aussi dans une entreprise « bien faire son travail » ne veut rien dire en soi : le travail s’inscrit dans un contexte donné et dans une interdépendance avec les autres salariés en amont, en aval ou transversal.</a:t>
            </a:r>
          </a:p>
          <a:p>
            <a:endParaRPr lang="fr-FR" sz="300" b="0" dirty="0">
              <a:effectLst/>
              <a:ea typeface="Calibri" panose="020F0502020204030204" pitchFamily="34" charset="0"/>
              <a:cs typeface="Times New Roman" panose="02020603050405020304" pitchFamily="18" charset="0"/>
            </a:endParaRPr>
          </a:p>
          <a:p>
            <a:r>
              <a:rPr lang="fr-FR" sz="2200" b="0" dirty="0">
                <a:effectLst/>
                <a:ea typeface="Calibri" panose="020F0502020204030204" pitchFamily="34" charset="0"/>
                <a:cs typeface="Times New Roman" panose="02020603050405020304" pitchFamily="18" charset="0"/>
              </a:rPr>
              <a:t> La clé du management de la complexité est la combinaison de l’autonomie et de la coopération</a:t>
            </a:r>
            <a:endParaRPr lang="fr-FR" sz="2200" dirty="0"/>
          </a:p>
        </p:txBody>
      </p:sp>
      <p:pic>
        <p:nvPicPr>
          <p:cNvPr id="6" name="Image 5">
            <a:extLst>
              <a:ext uri="{FF2B5EF4-FFF2-40B4-BE49-F238E27FC236}">
                <a16:creationId xmlns:a16="http://schemas.microsoft.com/office/drawing/2014/main" id="{655943FA-BDDD-4A43-A26C-59E93EA3E084}"/>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3697288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94AA22-68ED-2FF6-EEF3-AA6F0F2233D6}"/>
              </a:ext>
            </a:extLst>
          </p:cNvPr>
          <p:cNvSpPr>
            <a:spLocks noGrp="1"/>
          </p:cNvSpPr>
          <p:nvPr>
            <p:ph type="title"/>
          </p:nvPr>
        </p:nvSpPr>
        <p:spPr>
          <a:xfrm>
            <a:off x="1" y="59692"/>
            <a:ext cx="12191999" cy="1330958"/>
          </a:xfrm>
          <a:prstGeom prst="rect">
            <a:avLst/>
          </a:prstGeom>
        </p:spPr>
        <p:txBody>
          <a:bodyPr>
            <a:noAutofit/>
          </a:bodyPr>
          <a:lstStyle/>
          <a:p>
            <a:pPr algn="ctr"/>
            <a:r>
              <a:rPr lang="fr-FR" dirty="0">
                <a:effectLst/>
                <a:latin typeface="+mj-lt"/>
                <a:ea typeface="Calibri" panose="020F0502020204030204" pitchFamily="34" charset="0"/>
                <a:cs typeface="Times New Roman" panose="02020603050405020304" pitchFamily="18" charset="0"/>
              </a:rPr>
              <a:t>La combinaison de l’autonomie</a:t>
            </a:r>
            <a:br>
              <a:rPr lang="fr-FR" dirty="0">
                <a:effectLst/>
                <a:latin typeface="+mj-lt"/>
                <a:ea typeface="Calibri" panose="020F0502020204030204" pitchFamily="34" charset="0"/>
                <a:cs typeface="Times New Roman" panose="02020603050405020304" pitchFamily="18" charset="0"/>
              </a:rPr>
            </a:br>
            <a:r>
              <a:rPr lang="fr-FR" dirty="0">
                <a:effectLst/>
                <a:latin typeface="+mj-lt"/>
                <a:ea typeface="Calibri" panose="020F0502020204030204" pitchFamily="34" charset="0"/>
                <a:cs typeface="Times New Roman" panose="02020603050405020304" pitchFamily="18" charset="0"/>
              </a:rPr>
              <a:t>et de la coopération</a:t>
            </a:r>
            <a:endParaRPr lang="fr-FR" dirty="0">
              <a:latin typeface="+mj-lt"/>
            </a:endParaRPr>
          </a:p>
        </p:txBody>
      </p:sp>
      <p:sp>
        <p:nvSpPr>
          <p:cNvPr id="3" name="Espace réservé du contenu 2">
            <a:extLst>
              <a:ext uri="{FF2B5EF4-FFF2-40B4-BE49-F238E27FC236}">
                <a16:creationId xmlns:a16="http://schemas.microsoft.com/office/drawing/2014/main" id="{826F0E7B-5FBC-CE52-1D00-D52A84C0D875}"/>
              </a:ext>
            </a:extLst>
          </p:cNvPr>
          <p:cNvSpPr>
            <a:spLocks noGrp="1"/>
          </p:cNvSpPr>
          <p:nvPr>
            <p:ph idx="4294967295"/>
          </p:nvPr>
        </p:nvSpPr>
        <p:spPr>
          <a:xfrm>
            <a:off x="361950" y="2133600"/>
            <a:ext cx="11142662" cy="3777622"/>
          </a:xfrm>
          <a:prstGeom prst="rect">
            <a:avLst/>
          </a:prstGeom>
        </p:spPr>
        <p:txBody>
          <a:bodyPr/>
          <a:lstStyle/>
          <a:p>
            <a:pPr>
              <a:lnSpc>
                <a:spcPct val="150000"/>
              </a:lnSpc>
            </a:pPr>
            <a:r>
              <a:rPr lang="fr-FR" sz="2200" dirty="0"/>
              <a:t>L’autonomie suppose d’être en situation de bien faire son travail</a:t>
            </a:r>
          </a:p>
          <a:p>
            <a:pPr>
              <a:lnSpc>
                <a:spcPct val="150000"/>
              </a:lnSpc>
            </a:pPr>
            <a:r>
              <a:rPr lang="fr-FR" sz="2200" dirty="0"/>
              <a:t>La coopération ne se décrète pas</a:t>
            </a:r>
          </a:p>
          <a:p>
            <a:pPr>
              <a:lnSpc>
                <a:spcPct val="150000"/>
              </a:lnSpc>
            </a:pPr>
            <a:r>
              <a:rPr lang="fr-FR" sz="2200" dirty="0"/>
              <a:t>La coopération suppose la confiance qui ne se décrète pas non plus</a:t>
            </a:r>
          </a:p>
          <a:p>
            <a:pPr>
              <a:lnSpc>
                <a:spcPct val="150000"/>
              </a:lnSpc>
            </a:pPr>
            <a:r>
              <a:rPr lang="fr-FR" sz="2200" dirty="0"/>
              <a:t>Permettre aux salariés d’être en autonomie et travailler sur les conditions de la confiance et de la coopération est au cœur de l’analyse du travail réel </a:t>
            </a:r>
          </a:p>
        </p:txBody>
      </p:sp>
      <p:pic>
        <p:nvPicPr>
          <p:cNvPr id="5" name="Image 4">
            <a:extLst>
              <a:ext uri="{FF2B5EF4-FFF2-40B4-BE49-F238E27FC236}">
                <a16:creationId xmlns:a16="http://schemas.microsoft.com/office/drawing/2014/main" id="{FAB285D1-5C52-92FB-DEC1-C46BB1061712}"/>
              </a:ext>
            </a:extLst>
          </p:cNvPr>
          <p:cNvPicPr>
            <a:picLocks noChangeAspect="1"/>
          </p:cNvPicPr>
          <p:nvPr/>
        </p:nvPicPr>
        <p:blipFill>
          <a:blip r:embed="rId2"/>
          <a:stretch>
            <a:fillRect/>
          </a:stretch>
        </p:blipFill>
        <p:spPr>
          <a:xfrm>
            <a:off x="10592548" y="181076"/>
            <a:ext cx="1327990" cy="1038123"/>
          </a:xfrm>
          <a:prstGeom prst="rect">
            <a:avLst/>
          </a:prstGeom>
        </p:spPr>
      </p:pic>
    </p:spTree>
    <p:extLst>
      <p:ext uri="{BB962C8B-B14F-4D97-AF65-F5344CB8AC3E}">
        <p14:creationId xmlns:p14="http://schemas.microsoft.com/office/powerpoint/2010/main" val="1604927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505388-F2EF-F252-3031-646EC061D5F2}"/>
              </a:ext>
            </a:extLst>
          </p:cNvPr>
          <p:cNvSpPr>
            <a:spLocks noGrp="1"/>
          </p:cNvSpPr>
          <p:nvPr>
            <p:ph type="ctrTitle" idx="4294967295"/>
          </p:nvPr>
        </p:nvSpPr>
        <p:spPr>
          <a:xfrm>
            <a:off x="0" y="3056840"/>
            <a:ext cx="12192000" cy="865188"/>
          </a:xfrm>
          <a:prstGeom prst="rect">
            <a:avLst/>
          </a:prstGeom>
        </p:spPr>
        <p:txBody>
          <a:bodyPr>
            <a:noAutofit/>
          </a:bodyPr>
          <a:lstStyle/>
          <a:p>
            <a:pPr algn="ctr"/>
            <a:r>
              <a:rPr lang="fr-FR" sz="4000" b="1" dirty="0">
                <a:latin typeface="+mj-lt"/>
              </a:rPr>
              <a:t>Merci pour votre attention</a:t>
            </a:r>
          </a:p>
        </p:txBody>
      </p:sp>
      <p:pic>
        <p:nvPicPr>
          <p:cNvPr id="9" name="Image 8">
            <a:extLst>
              <a:ext uri="{FF2B5EF4-FFF2-40B4-BE49-F238E27FC236}">
                <a16:creationId xmlns:a16="http://schemas.microsoft.com/office/drawing/2014/main" id="{0FBA7A19-CC60-AE93-B6C5-8B091BFADFE3}"/>
              </a:ext>
            </a:extLst>
          </p:cNvPr>
          <p:cNvPicPr>
            <a:picLocks noChangeAspect="1"/>
          </p:cNvPicPr>
          <p:nvPr/>
        </p:nvPicPr>
        <p:blipFill>
          <a:blip r:embed="rId2"/>
          <a:stretch>
            <a:fillRect/>
          </a:stretch>
        </p:blipFill>
        <p:spPr>
          <a:xfrm>
            <a:off x="8255000" y="84442"/>
            <a:ext cx="2032000" cy="1588467"/>
          </a:xfrm>
          <a:prstGeom prst="rect">
            <a:avLst/>
          </a:prstGeom>
        </p:spPr>
      </p:pic>
      <p:pic>
        <p:nvPicPr>
          <p:cNvPr id="6" name="Image 5">
            <a:extLst>
              <a:ext uri="{FF2B5EF4-FFF2-40B4-BE49-F238E27FC236}">
                <a16:creationId xmlns:a16="http://schemas.microsoft.com/office/drawing/2014/main" id="{987BEB27-C042-DC19-062E-B22327979E59}"/>
              </a:ext>
            </a:extLst>
          </p:cNvPr>
          <p:cNvPicPr>
            <a:picLocks noChangeAspect="1"/>
          </p:cNvPicPr>
          <p:nvPr/>
        </p:nvPicPr>
        <p:blipFill>
          <a:blip r:embed="rId3"/>
          <a:stretch>
            <a:fillRect/>
          </a:stretch>
        </p:blipFill>
        <p:spPr>
          <a:xfrm>
            <a:off x="1113453" y="675417"/>
            <a:ext cx="5647095" cy="997492"/>
          </a:xfrm>
          <a:prstGeom prst="rect">
            <a:avLst/>
          </a:prstGeom>
        </p:spPr>
      </p:pic>
      <p:sp>
        <p:nvSpPr>
          <p:cNvPr id="7" name="Sous-titre 2">
            <a:extLst>
              <a:ext uri="{FF2B5EF4-FFF2-40B4-BE49-F238E27FC236}">
                <a16:creationId xmlns:a16="http://schemas.microsoft.com/office/drawing/2014/main" id="{815A2ADB-67E2-0519-4BF9-3CA3D99B9F98}"/>
              </a:ext>
            </a:extLst>
          </p:cNvPr>
          <p:cNvSpPr txBox="1">
            <a:spLocks/>
          </p:cNvSpPr>
          <p:nvPr/>
        </p:nvSpPr>
        <p:spPr>
          <a:xfrm>
            <a:off x="6343650" y="4984037"/>
            <a:ext cx="4762500" cy="1322388"/>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r">
              <a:lnSpc>
                <a:spcPct val="110000"/>
              </a:lnSpc>
              <a:buFont typeface="Wingdings 3" charset="2"/>
              <a:buNone/>
            </a:pPr>
            <a:r>
              <a:rPr lang="fr-FR" sz="2200" b="1">
                <a:solidFill>
                  <a:schemeClr val="tx1"/>
                </a:solidFill>
                <a:latin typeface="+mj-lt"/>
                <a:cs typeface="Times New Roman" panose="02020603050405020304" pitchFamily="18" charset="0"/>
              </a:rPr>
              <a:t>Louis de Fouchier</a:t>
            </a:r>
          </a:p>
          <a:p>
            <a:pPr marL="0" indent="0" algn="r">
              <a:lnSpc>
                <a:spcPct val="110000"/>
              </a:lnSpc>
              <a:buFont typeface="Wingdings 3" charset="2"/>
              <a:buNone/>
            </a:pPr>
            <a:r>
              <a:rPr lang="fr-FR" sz="2000">
                <a:solidFill>
                  <a:schemeClr val="tx1"/>
                </a:solidFill>
                <a:latin typeface="+mj-lt"/>
                <a:cs typeface="Times New Roman" panose="02020603050405020304" pitchFamily="18" charset="0"/>
              </a:rPr>
              <a:t>Cosmose – Interactions positives</a:t>
            </a:r>
          </a:p>
          <a:p>
            <a:pPr marL="0" indent="0" algn="r">
              <a:lnSpc>
                <a:spcPct val="110000"/>
              </a:lnSpc>
              <a:buFont typeface="Wingdings 3" charset="2"/>
              <a:buNone/>
            </a:pPr>
            <a:r>
              <a:rPr lang="fr-FR" sz="2000">
                <a:solidFill>
                  <a:srgbClr val="0070C0"/>
                </a:solidFill>
                <a:latin typeface="+mj-lt"/>
                <a:cs typeface="Times New Roman" panose="02020603050405020304" pitchFamily="18" charset="0"/>
                <a:hlinkClick r:id="rId4">
                  <a:extLst>
                    <a:ext uri="{A12FA001-AC4F-418D-AE19-62706E023703}">
                      <ahyp:hlinkClr xmlns:ahyp="http://schemas.microsoft.com/office/drawing/2018/hyperlinkcolor" val="tx"/>
                    </a:ext>
                  </a:extLst>
                </a:hlinkClick>
              </a:rPr>
              <a:t>www.cosmose.eu</a:t>
            </a:r>
            <a:r>
              <a:rPr lang="fr-FR" sz="2000">
                <a:solidFill>
                  <a:srgbClr val="0070C0"/>
                </a:solidFill>
                <a:latin typeface="+mj-lt"/>
                <a:cs typeface="Times New Roman" panose="02020603050405020304" pitchFamily="18" charset="0"/>
              </a:rPr>
              <a:t> </a:t>
            </a:r>
          </a:p>
          <a:p>
            <a:pPr algn="r"/>
            <a:endParaRPr lang="fr-FR" dirty="0">
              <a:solidFill>
                <a:schemeClr val="tx1"/>
              </a:solidFill>
              <a:latin typeface="+mj-lt"/>
              <a:cs typeface="Times New Roman" panose="02020603050405020304" pitchFamily="18" charset="0"/>
            </a:endParaRPr>
          </a:p>
        </p:txBody>
      </p:sp>
      <p:sp>
        <p:nvSpPr>
          <p:cNvPr id="8" name="ZoneTexte 7">
            <a:extLst>
              <a:ext uri="{FF2B5EF4-FFF2-40B4-BE49-F238E27FC236}">
                <a16:creationId xmlns:a16="http://schemas.microsoft.com/office/drawing/2014/main" id="{FB0DB97F-9B46-3715-3FEF-98EA57947D59}"/>
              </a:ext>
            </a:extLst>
          </p:cNvPr>
          <p:cNvSpPr txBox="1"/>
          <p:nvPr/>
        </p:nvSpPr>
        <p:spPr>
          <a:xfrm>
            <a:off x="1334729" y="5010473"/>
            <a:ext cx="4248150" cy="1384995"/>
          </a:xfrm>
          <a:prstGeom prst="rect">
            <a:avLst/>
          </a:prstGeom>
          <a:noFill/>
        </p:spPr>
        <p:txBody>
          <a:bodyPr wrap="square">
            <a:spAutoFit/>
          </a:bodyPr>
          <a:lstStyle/>
          <a:p>
            <a:r>
              <a:rPr lang="fr-FR" sz="2200" b="1" dirty="0">
                <a:effectLst/>
                <a:latin typeface="+mj-lt"/>
                <a:ea typeface="Calibri" panose="020F0502020204030204" pitchFamily="34" charset="0"/>
                <a:cs typeface="Times New Roman" panose="02020603050405020304" pitchFamily="18" charset="0"/>
              </a:rPr>
              <a:t>Marie </a:t>
            </a:r>
            <a:r>
              <a:rPr lang="fr-FR" sz="2200" b="1" dirty="0" err="1">
                <a:effectLst/>
                <a:latin typeface="+mj-lt"/>
                <a:ea typeface="Calibri" panose="020F0502020204030204" pitchFamily="34" charset="0"/>
                <a:cs typeface="Times New Roman" panose="02020603050405020304" pitchFamily="18" charset="0"/>
              </a:rPr>
              <a:t>Pezé</a:t>
            </a:r>
            <a:r>
              <a:rPr lang="fr-FR" sz="2200" b="1" dirty="0">
                <a:effectLst/>
                <a:latin typeface="+mj-lt"/>
                <a:ea typeface="Calibri" panose="020F0502020204030204" pitchFamily="34" charset="0"/>
                <a:cs typeface="Times New Roman" panose="02020603050405020304" pitchFamily="18" charset="0"/>
              </a:rPr>
              <a:t> </a:t>
            </a:r>
          </a:p>
          <a:p>
            <a:r>
              <a:rPr lang="fr-FR" sz="2000" dirty="0">
                <a:latin typeface="+mj-lt"/>
                <a:cs typeface="Times New Roman" panose="02020603050405020304" pitchFamily="18" charset="0"/>
              </a:rPr>
              <a:t>Réseau de consultations </a:t>
            </a:r>
          </a:p>
          <a:p>
            <a:r>
              <a:rPr lang="fr-FR" sz="2000" dirty="0">
                <a:latin typeface="+mj-lt"/>
                <a:cs typeface="Times New Roman" panose="02020603050405020304" pitchFamily="18" charset="0"/>
              </a:rPr>
              <a:t>Souffrance &amp; Travail</a:t>
            </a:r>
          </a:p>
          <a:p>
            <a:r>
              <a:rPr lang="fr-FR" sz="2000" dirty="0">
                <a:solidFill>
                  <a:srgbClr val="0070C0"/>
                </a:solidFill>
                <a:latin typeface="+mj-lt"/>
                <a:cs typeface="Times New Roman" panose="02020603050405020304" pitchFamily="18" charset="0"/>
                <a:hlinkClick r:id="rId5">
                  <a:extLst>
                    <a:ext uri="{A12FA001-AC4F-418D-AE19-62706E023703}">
                      <ahyp:hlinkClr xmlns:ahyp="http://schemas.microsoft.com/office/drawing/2018/hyperlinkcolor" val="tx"/>
                    </a:ext>
                  </a:extLst>
                </a:hlinkClick>
              </a:rPr>
              <a:t>www.souffrance-et-travail.com</a:t>
            </a:r>
            <a:r>
              <a:rPr lang="fr-FR" sz="2000" dirty="0">
                <a:solidFill>
                  <a:srgbClr val="0070C0"/>
                </a:solidFill>
                <a:latin typeface="+mj-lt"/>
                <a:cs typeface="Times New Roman" panose="02020603050405020304" pitchFamily="18" charset="0"/>
              </a:rPr>
              <a:t>  </a:t>
            </a:r>
            <a:endParaRPr lang="fr-FR" sz="2000" dirty="0">
              <a:solidFill>
                <a:srgbClr val="0070C0"/>
              </a:solidFill>
            </a:endParaRPr>
          </a:p>
        </p:txBody>
      </p:sp>
    </p:spTree>
    <p:extLst>
      <p:ext uri="{BB962C8B-B14F-4D97-AF65-F5344CB8AC3E}">
        <p14:creationId xmlns:p14="http://schemas.microsoft.com/office/powerpoint/2010/main" val="1602323793"/>
      </p:ext>
    </p:extLst>
  </p:cSld>
  <p:clrMapOvr>
    <a:masterClrMapping/>
  </p:clrMapOvr>
</p:sld>
</file>

<file path=ppt/theme/theme1.xml><?xml version="1.0" encoding="utf-8"?>
<a:theme xmlns:a="http://schemas.openxmlformats.org/drawingml/2006/main" name="Vide">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10167</TotalTime>
  <Words>1191</Words>
  <Application>Microsoft Office PowerPoint</Application>
  <PresentationFormat>Grand écran</PresentationFormat>
  <Paragraphs>94</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Century Gothic</vt:lpstr>
      <vt:lpstr>Wingdings 3</vt:lpstr>
      <vt:lpstr>Vide</vt:lpstr>
      <vt:lpstr>Quelle place pour le médiateur du travail dans la prévention primaire des RPS</vt:lpstr>
      <vt:lpstr>En préambule </vt:lpstr>
      <vt:lpstr>Les modes de gouvernement des hommes</vt:lpstr>
      <vt:lpstr>Le problème n’est pas la psychologie des personnes</vt:lpstr>
      <vt:lpstr>Bien-être et mal-être au travail</vt:lpstr>
      <vt:lpstr>Le problème, c’est le travail </vt:lpstr>
      <vt:lpstr>Pourquoi la médiation est un outil pertinent</vt:lpstr>
      <vt:lpstr>Liberté, Présence d’un tiers, Confidentialité</vt:lpstr>
      <vt:lpstr>Pourquoi la médiation du travail est l’outil pertinent</vt:lpstr>
      <vt:lpstr>Pourquoi permettre aux salariés de s’exprimer sur le travail est un facteur d’amélioration de la performance </vt:lpstr>
      <vt:lpstr>La combinaison de l’autonomie et de la coopération</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Quelle place pour le médiateur du travail dans la prévention primaire des RPS</dc:title>
  <dc:creator>Louis de Fouchier</dc:creator>
  <cp:lastModifiedBy>nerisson</cp:lastModifiedBy>
  <cp:revision>13</cp:revision>
  <dcterms:created xsi:type="dcterms:W3CDTF">2022-09-16T13:04:52Z</dcterms:created>
  <dcterms:modified xsi:type="dcterms:W3CDTF">2022-09-24T10:34:55Z</dcterms:modified>
</cp:coreProperties>
</file>