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0" r:id="rId1"/>
  </p:sldMasterIdLst>
  <p:notesMasterIdLst>
    <p:notesMasterId r:id="rId17"/>
  </p:notesMasterIdLst>
  <p:handoutMasterIdLst>
    <p:handoutMasterId r:id="rId18"/>
  </p:handoutMasterIdLst>
  <p:sldIdLst>
    <p:sldId id="357" r:id="rId2"/>
    <p:sldId id="361" r:id="rId3"/>
    <p:sldId id="362" r:id="rId4"/>
    <p:sldId id="363" r:id="rId5"/>
    <p:sldId id="364" r:id="rId6"/>
    <p:sldId id="365" r:id="rId7"/>
    <p:sldId id="366" r:id="rId8"/>
    <p:sldId id="367" r:id="rId9"/>
    <p:sldId id="368" r:id="rId10"/>
    <p:sldId id="369" r:id="rId11"/>
    <p:sldId id="370" r:id="rId12"/>
    <p:sldId id="371" r:id="rId13"/>
    <p:sldId id="372" r:id="rId14"/>
    <p:sldId id="373" r:id="rId15"/>
    <p:sldId id="374" r:id="rId16"/>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et intro" id="{6D646F4C-86A1-4EB5-BEDF-D622455E17FF}">
          <p14:sldIdLst>
            <p14:sldId id="357"/>
          </p14:sldIdLst>
        </p14:section>
        <p14:section name="Modèle-type" id="{32E9A77D-D92A-4486-A69A-894B1C793952}">
          <p14:sldIdLst>
            <p14:sldId id="361"/>
            <p14:sldId id="362"/>
            <p14:sldId id="363"/>
            <p14:sldId id="364"/>
            <p14:sldId id="365"/>
            <p14:sldId id="366"/>
            <p14:sldId id="367"/>
            <p14:sldId id="368"/>
            <p14:sldId id="369"/>
            <p14:sldId id="370"/>
            <p14:sldId id="371"/>
            <p14:sldId id="372"/>
            <p14:sldId id="373"/>
            <p14:sldId id="37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960" autoAdjust="0"/>
    <p:restoredTop sz="95501" autoAdjust="0"/>
  </p:normalViewPr>
  <p:slideViewPr>
    <p:cSldViewPr snapToGrid="0" snapToObjects="1">
      <p:cViewPr>
        <p:scale>
          <a:sx n="74" d="100"/>
          <a:sy n="74" d="100"/>
        </p:scale>
        <p:origin x="176" y="94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53" d="100"/>
          <a:sy n="53" d="100"/>
        </p:scale>
        <p:origin x="2844"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0F26FA9-4B58-400D-A7D5-2D8B0768895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442F976-ECD8-44EF-9287-C822DFE181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F93F26-299B-4301-8B2F-8E328734FAE0}" type="datetime1">
              <a:rPr lang="fr-FR" smtClean="0"/>
              <a:t>13/04/2022</a:t>
            </a:fld>
            <a:endParaRPr lang="fr-FR"/>
          </a:p>
        </p:txBody>
      </p:sp>
      <p:sp>
        <p:nvSpPr>
          <p:cNvPr id="4" name="Espace réservé du pied de page 3">
            <a:extLst>
              <a:ext uri="{FF2B5EF4-FFF2-40B4-BE49-F238E27FC236}">
                <a16:creationId xmlns:a16="http://schemas.microsoft.com/office/drawing/2014/main" id="{2FEF7A97-00B3-4731-B438-22D13D8FF38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FB8E7F18-8DE4-4962-B629-FCBC76D66D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EFC828-E7E1-46F0-9F4F-E8FD9688C09D}" type="slidenum">
              <a:rPr lang="fr-FR" smtClean="0"/>
              <a:t>‹N°›</a:t>
            </a:fld>
            <a:endParaRPr lang="fr-FR"/>
          </a:p>
        </p:txBody>
      </p:sp>
    </p:spTree>
    <p:extLst>
      <p:ext uri="{BB962C8B-B14F-4D97-AF65-F5344CB8AC3E}">
        <p14:creationId xmlns:p14="http://schemas.microsoft.com/office/powerpoint/2010/main" val="23936218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88E088-76F0-4ACD-922B-C336F60F1A74}" type="datetime1">
              <a:rPr lang="fr-FR" smtClean="0"/>
              <a:t>12/04/2022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03D273-73E4-6A45-ACDA-F4E6A2C0716D}" type="slidenum">
              <a:rPr lang="fr-FR" smtClean="0"/>
              <a:t>‹N°›</a:t>
            </a:fld>
            <a:endParaRPr lang="fr-FR"/>
          </a:p>
        </p:txBody>
      </p:sp>
    </p:spTree>
    <p:extLst>
      <p:ext uri="{BB962C8B-B14F-4D97-AF65-F5344CB8AC3E}">
        <p14:creationId xmlns:p14="http://schemas.microsoft.com/office/powerpoint/2010/main" val="3139766911"/>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dirty="0"/>
          </a:p>
        </p:txBody>
      </p:sp>
      <p:sp>
        <p:nvSpPr>
          <p:cNvPr id="6" name="Espace réservé du pied de page 5">
            <a:extLst>
              <a:ext uri="{FF2B5EF4-FFF2-40B4-BE49-F238E27FC236}">
                <a16:creationId xmlns:a16="http://schemas.microsoft.com/office/drawing/2014/main" id="{2583E42D-0000-4C62-B1B2-1BDB5DCFDF1A}"/>
              </a:ext>
            </a:extLst>
          </p:cNvPr>
          <p:cNvSpPr>
            <a:spLocks noGrp="1"/>
          </p:cNvSpPr>
          <p:nvPr>
            <p:ph type="ftr" sz="quarter" idx="4"/>
          </p:nvPr>
        </p:nvSpPr>
        <p:spPr/>
        <p:txBody>
          <a:bodyPr/>
          <a:lstStyle/>
          <a:p>
            <a:endParaRPr lang="fr-FR"/>
          </a:p>
        </p:txBody>
      </p:sp>
    </p:spTree>
    <p:extLst>
      <p:ext uri="{BB962C8B-B14F-4D97-AF65-F5344CB8AC3E}">
        <p14:creationId xmlns:p14="http://schemas.microsoft.com/office/powerpoint/2010/main" val="2784940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23803E-E841-4757-AAD7-6C74F3FAE28B}"/>
              </a:ext>
            </a:extLst>
          </p:cNvPr>
          <p:cNvSpPr>
            <a:spLocks noGrp="1"/>
          </p:cNvSpPr>
          <p:nvPr>
            <p:ph type="ctrTitle"/>
          </p:nvPr>
        </p:nvSpPr>
        <p:spPr>
          <a:xfrm>
            <a:off x="1143000" y="1122363"/>
            <a:ext cx="6858000" cy="761028"/>
          </a:xfrm>
        </p:spPr>
        <p:txBody>
          <a:bodyPr anchor="b"/>
          <a:lstStyle>
            <a:lvl1pPr algn="ctr">
              <a:defRPr sz="4000" b="1"/>
            </a:lvl1pPr>
          </a:lstStyle>
          <a:p>
            <a:r>
              <a:rPr lang="fr-FR" dirty="0"/>
              <a:t>Modifiez le style du titre</a:t>
            </a:r>
          </a:p>
        </p:txBody>
      </p:sp>
      <p:sp>
        <p:nvSpPr>
          <p:cNvPr id="3" name="Sous-titre 2">
            <a:extLst>
              <a:ext uri="{FF2B5EF4-FFF2-40B4-BE49-F238E27FC236}">
                <a16:creationId xmlns:a16="http://schemas.microsoft.com/office/drawing/2014/main" id="{C936B2DD-9A0D-4992-A307-668BEA69F0A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A7D48E5-3279-4DFA-8763-6EA55E34DD81}"/>
              </a:ext>
            </a:extLst>
          </p:cNvPr>
          <p:cNvSpPr>
            <a:spLocks noGrp="1"/>
          </p:cNvSpPr>
          <p:nvPr>
            <p:ph type="dt" sz="half" idx="10"/>
          </p:nvPr>
        </p:nvSpPr>
        <p:spPr/>
        <p:txBody>
          <a:bodyPr/>
          <a:lstStyle/>
          <a:p>
            <a:fld id="{CDBABDB4-B6B0-48DB-84AB-69F90B47DD88}" type="datetime1">
              <a:rPr lang="fr-FR" smtClean="0"/>
              <a:t>12/04/2022</a:t>
            </a:fld>
            <a:endParaRPr lang="fr-FR"/>
          </a:p>
        </p:txBody>
      </p:sp>
      <p:sp>
        <p:nvSpPr>
          <p:cNvPr id="5" name="Espace réservé du pied de page 4">
            <a:extLst>
              <a:ext uri="{FF2B5EF4-FFF2-40B4-BE49-F238E27FC236}">
                <a16:creationId xmlns:a16="http://schemas.microsoft.com/office/drawing/2014/main" id="{0761ED5C-A81C-4D40-94E9-B5F2D1286831}"/>
              </a:ext>
            </a:extLst>
          </p:cNvPr>
          <p:cNvSpPr>
            <a:spLocks noGrp="1"/>
          </p:cNvSpPr>
          <p:nvPr>
            <p:ph type="ftr" sz="quarter" idx="11"/>
          </p:nvPr>
        </p:nvSpPr>
        <p:spPr/>
        <p:txBody>
          <a:bodyPr/>
          <a:lstStyle/>
          <a:p>
            <a:r>
              <a:rPr lang="fr-FR"/>
              <a:t>xxxxxxxxxxxxxx</a:t>
            </a:r>
            <a:endParaRPr lang="fr-FR" dirty="0"/>
          </a:p>
        </p:txBody>
      </p:sp>
      <p:sp>
        <p:nvSpPr>
          <p:cNvPr id="6" name="Espace réservé du numéro de diapositive 5">
            <a:extLst>
              <a:ext uri="{FF2B5EF4-FFF2-40B4-BE49-F238E27FC236}">
                <a16:creationId xmlns:a16="http://schemas.microsoft.com/office/drawing/2014/main" id="{A64E1A21-CFAE-4D1D-905C-0B607AB55CBE}"/>
              </a:ext>
            </a:extLst>
          </p:cNvPr>
          <p:cNvSpPr>
            <a:spLocks noGrp="1"/>
          </p:cNvSpPr>
          <p:nvPr>
            <p:ph type="sldNum" sz="quarter" idx="12"/>
          </p:nvPr>
        </p:nvSpPr>
        <p:spPr/>
        <p:txBody>
          <a:bodyPr/>
          <a:lstStyle/>
          <a:p>
            <a:fld id="{CE78B3ED-E82C-4381-881A-793E9954A34E}" type="slidenum">
              <a:rPr lang="fr-FR" smtClean="0"/>
              <a:t>‹N°›</a:t>
            </a:fld>
            <a:endParaRPr lang="fr-FR" dirty="0"/>
          </a:p>
        </p:txBody>
      </p:sp>
    </p:spTree>
    <p:extLst>
      <p:ext uri="{BB962C8B-B14F-4D97-AF65-F5344CB8AC3E}">
        <p14:creationId xmlns:p14="http://schemas.microsoft.com/office/powerpoint/2010/main" val="536884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Modèle Diap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552700"/>
            <a:ext cx="6400800" cy="1752600"/>
          </a:xfrm>
          <a:prstGeom prst="rect">
            <a:avLst/>
          </a:prstGeom>
        </p:spPr>
        <p:txBody>
          <a:bodyPr/>
          <a:lstStyle>
            <a:lvl1pPr marL="0" indent="0" algn="ctr">
              <a:buNone/>
              <a:defRPr b="1">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200" b="0"/>
            </a:lvl1pPr>
          </a:lstStyle>
          <a:p>
            <a:fld id="{3ABDB589-1931-4077-BABF-A0203067B2C7}" type="datetime1">
              <a:rPr lang="fr-FR" smtClean="0">
                <a:solidFill>
                  <a:prstClr val="black">
                    <a:tint val="75000"/>
                  </a:prstClr>
                </a:solidFill>
              </a:rPr>
              <a:t>12/04/2022</a:t>
            </a:fld>
            <a:endParaRPr lang="en-US" dirty="0">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lgn="ctr">
              <a:defRPr sz="1200"/>
            </a:lvl1pPr>
          </a:lstStyle>
          <a:p>
            <a:r>
              <a:rPr lang="en-US">
                <a:solidFill>
                  <a:prstClr val="black">
                    <a:tint val="75000"/>
                  </a:prstClr>
                </a:solidFill>
              </a:rPr>
              <a:t>xxxxxxxxxxxxxx</a:t>
            </a:r>
            <a:endParaRPr lang="en-US" dirty="0">
              <a:solidFill>
                <a:prstClr val="black">
                  <a:tint val="75000"/>
                </a:prstClr>
              </a:solidFill>
            </a:endParaRPr>
          </a:p>
        </p:txBody>
      </p:sp>
      <p:sp>
        <p:nvSpPr>
          <p:cNvPr id="6" name="Slide Number Placeholder 5"/>
          <p:cNvSpPr>
            <a:spLocks noGrp="1"/>
          </p:cNvSpPr>
          <p:nvPr>
            <p:ph type="sldNum" sz="quarter" idx="12"/>
          </p:nvPr>
        </p:nvSpPr>
        <p:spPr>
          <a:xfrm>
            <a:off x="7533564" y="6356350"/>
            <a:ext cx="924636" cy="365125"/>
          </a:xfrm>
          <a:prstGeom prst="rect">
            <a:avLst/>
          </a:prstGeom>
        </p:spPr>
        <p:txBody>
          <a:bodyPr/>
          <a:lstStyle>
            <a:lvl1pPr algn="r">
              <a:defRPr sz="1400" b="1">
                <a:solidFill>
                  <a:schemeClr val="bg1"/>
                </a:solidFill>
              </a:defRPr>
            </a:lvl1pPr>
          </a:lstStyle>
          <a:p>
            <a:fld id="{41138BB9-AE40-4B4A-9D08-472E236EFEA7}" type="slidenum">
              <a:rPr lang="en-US" smtClean="0"/>
              <a:pPr/>
              <a:t>‹N°›</a:t>
            </a:fld>
            <a:endParaRPr lang="en-US" dirty="0"/>
          </a:p>
        </p:txBody>
      </p:sp>
      <p:sp>
        <p:nvSpPr>
          <p:cNvPr id="9" name="Titre 8">
            <a:extLst>
              <a:ext uri="{FF2B5EF4-FFF2-40B4-BE49-F238E27FC236}">
                <a16:creationId xmlns:a16="http://schemas.microsoft.com/office/drawing/2014/main" id="{8352F174-33C2-4929-B1B9-ED0264C8E76B}"/>
              </a:ext>
            </a:extLst>
          </p:cNvPr>
          <p:cNvSpPr>
            <a:spLocks noGrp="1"/>
          </p:cNvSpPr>
          <p:nvPr>
            <p:ph type="title"/>
          </p:nvPr>
        </p:nvSpPr>
        <p:spPr>
          <a:xfrm>
            <a:off x="628650" y="365125"/>
            <a:ext cx="7886700" cy="1325563"/>
          </a:xfrm>
          <a:prstGeom prst="rect">
            <a:avLst/>
          </a:prstGeom>
        </p:spPr>
        <p:txBody>
          <a:bodyPr/>
          <a:lstStyle>
            <a:lvl1pPr>
              <a:defRPr sz="4000" b="1"/>
            </a:lvl1pPr>
          </a:lstStyle>
          <a:p>
            <a:r>
              <a:rPr lang="fr-FR" dirty="0"/>
              <a:t>Modifiez le style du titre</a:t>
            </a:r>
          </a:p>
        </p:txBody>
      </p:sp>
    </p:spTree>
    <p:extLst>
      <p:ext uri="{BB962C8B-B14F-4D97-AF65-F5344CB8AC3E}">
        <p14:creationId xmlns:p14="http://schemas.microsoft.com/office/powerpoint/2010/main" val="11197342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853867"/>
      </p:ext>
    </p:extLst>
  </p:cSld>
  <p:clrMap bg1="lt1" tx1="dk1" bg2="lt2" tx2="dk2" accent1="accent1" accent2="accent2" accent3="accent3" accent4="accent4" accent5="accent5" accent6="accent6" hlink="hlink" folHlink="folHlink"/>
  <p:sldLayoutIdLst>
    <p:sldLayoutId id="2147483815" r:id="rId1"/>
    <p:sldLayoutId id="2147483813" r:id="rId2"/>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file:////var/folders/qw/0yqk_n2937q5yx4rzgrzvr1w0000gn/T/com.microsoft.Word/WebArchiveCopyPasteTempFiles/plaquette%2520neuropsy-7.jpg%3fph=d594d43542"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file:////var/folders/qw/0yqk_n2937q5yx4rzgrzvr1w0000gn/T/com.microsoft.Word/WebArchiveCopyPasteTempFiles/plaquette%2520neuropsy-7.jpg%3fph=d594d43542"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file:////var/folders/qw/0yqk_n2937q5yx4rzgrzvr1w0000gn/T/com.microsoft.Word/WebArchiveCopyPasteTempFiles/plaquette%2520neuropsy-7.jpg%3fph=d594d43542"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file:////var/folders/qw/0yqk_n2937q5yx4rzgrzvr1w0000gn/T/com.microsoft.Word/WebArchiveCopyPasteTempFiles/plaquette%2520neuropsy-7.jpg%3fph=d594d43542"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file:////var/folders/qw/0yqk_n2937q5yx4rzgrzvr1w0000gn/T/com.microsoft.Word/WebArchiveCopyPasteTempFiles/plaquette%2520neuropsy-7.jpg%3fph=d594d43542"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8" name="ZoneTexte 17">
            <a:extLst>
              <a:ext uri="{FF2B5EF4-FFF2-40B4-BE49-F238E27FC236}">
                <a16:creationId xmlns:a16="http://schemas.microsoft.com/office/drawing/2014/main" id="{04D22FE7-6407-416F-A2A9-359BBC3424D8}"/>
              </a:ext>
            </a:extLst>
          </p:cNvPr>
          <p:cNvSpPr txBox="1"/>
          <p:nvPr/>
        </p:nvSpPr>
        <p:spPr>
          <a:xfrm>
            <a:off x="0" y="3961585"/>
            <a:ext cx="2972289" cy="861774"/>
          </a:xfrm>
          <a:prstGeom prst="rect">
            <a:avLst/>
          </a:prstGeom>
          <a:noFill/>
        </p:spPr>
        <p:txBody>
          <a:bodyPr wrap="none" rtlCol="0">
            <a:spAutoFit/>
          </a:bodyPr>
          <a:lstStyle/>
          <a:p>
            <a:r>
              <a:rPr lang="fr-FR" b="1" dirty="0">
                <a:solidFill>
                  <a:srgbClr val="990033"/>
                </a:solidFill>
                <a:latin typeface="Verdana" charset="0"/>
                <a:ea typeface="MS PGothic" charset="0"/>
              </a:rPr>
              <a:t>Elsa MERLE</a:t>
            </a:r>
            <a:br>
              <a:rPr lang="fr-FR" b="1" dirty="0">
                <a:solidFill>
                  <a:srgbClr val="990033"/>
                </a:solidFill>
                <a:latin typeface="Verdana" charset="0"/>
                <a:ea typeface="MS PGothic" charset="0"/>
              </a:rPr>
            </a:br>
            <a:r>
              <a:rPr lang="fr-FR" sz="1600" b="1" dirty="0">
                <a:solidFill>
                  <a:srgbClr val="990033"/>
                </a:solidFill>
                <a:latin typeface="Verdana" charset="0"/>
                <a:ea typeface="MS PGothic" charset="0"/>
              </a:rPr>
              <a:t>Psychologue spécialisée</a:t>
            </a:r>
          </a:p>
          <a:p>
            <a:r>
              <a:rPr lang="fr-FR" sz="1600" b="1" dirty="0">
                <a:solidFill>
                  <a:srgbClr val="990033"/>
                </a:solidFill>
                <a:latin typeface="Verdana" charset="0"/>
                <a:ea typeface="MS PGothic" charset="0"/>
              </a:rPr>
              <a:t>en Neuropsychologie</a:t>
            </a:r>
          </a:p>
        </p:txBody>
      </p:sp>
      <p:sp>
        <p:nvSpPr>
          <p:cNvPr id="21" name="ZoneTexte 20">
            <a:extLst>
              <a:ext uri="{FF2B5EF4-FFF2-40B4-BE49-F238E27FC236}">
                <a16:creationId xmlns:a16="http://schemas.microsoft.com/office/drawing/2014/main" id="{AE64324B-A32A-492E-A058-6B331344035B}"/>
              </a:ext>
            </a:extLst>
          </p:cNvPr>
          <p:cNvSpPr txBox="1"/>
          <p:nvPr/>
        </p:nvSpPr>
        <p:spPr>
          <a:xfrm>
            <a:off x="731959" y="2048023"/>
            <a:ext cx="7972690" cy="1477328"/>
          </a:xfrm>
          <a:prstGeom prst="rect">
            <a:avLst/>
          </a:prstGeom>
          <a:noFill/>
        </p:spPr>
        <p:txBody>
          <a:bodyPr wrap="square" rtlCol="0">
            <a:spAutoFit/>
          </a:bodyPr>
          <a:lstStyle/>
          <a:p>
            <a:pPr algn="ctr"/>
            <a:r>
              <a:rPr lang="fr-FR" sz="3000" b="1" dirty="0">
                <a:solidFill>
                  <a:srgbClr val="990033"/>
                </a:solidFill>
              </a:rPr>
              <a:t>Place et intérêt du bilan neuropsychologique pour évaluer les dégâts de la sphère cognitive</a:t>
            </a:r>
            <a:br>
              <a:rPr lang="fr-FR" sz="3000" b="1" dirty="0">
                <a:solidFill>
                  <a:srgbClr val="990033"/>
                </a:solidFill>
              </a:rPr>
            </a:br>
            <a:r>
              <a:rPr lang="fr-FR" sz="3000" b="1" dirty="0">
                <a:solidFill>
                  <a:srgbClr val="990033"/>
                </a:solidFill>
              </a:rPr>
              <a:t>dans un contexte d’épuisement professionnel </a:t>
            </a:r>
          </a:p>
        </p:txBody>
      </p:sp>
    </p:spTree>
    <p:extLst>
      <p:ext uri="{BB962C8B-B14F-4D97-AF65-F5344CB8AC3E}">
        <p14:creationId xmlns:p14="http://schemas.microsoft.com/office/powerpoint/2010/main" val="195360277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77C07F2B-4DBD-4765-98FB-9D94ABFAAA58}"/>
              </a:ext>
            </a:extLst>
          </p:cNvPr>
          <p:cNvSpPr>
            <a:spLocks noGrp="1"/>
          </p:cNvSpPr>
          <p:nvPr>
            <p:ph type="dt" sz="half" idx="10"/>
          </p:nvPr>
        </p:nvSpPr>
        <p:spPr/>
        <p:txBody>
          <a:bodyPr/>
          <a:lstStyle/>
          <a:p>
            <a:fld id="{69F5C265-65C0-4660-8902-64ED39A5F12B}"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6B44E583-8772-4394-AD71-5683B1FDF6B6}"/>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2849EBE0-5028-4C28-90AB-A1A7C424DB67}"/>
              </a:ext>
            </a:extLst>
          </p:cNvPr>
          <p:cNvSpPr>
            <a:spLocks noGrp="1"/>
          </p:cNvSpPr>
          <p:nvPr>
            <p:ph type="sldNum" sz="quarter" idx="12"/>
          </p:nvPr>
        </p:nvSpPr>
        <p:spPr/>
        <p:txBody>
          <a:bodyPr/>
          <a:lstStyle/>
          <a:p>
            <a:fld id="{41138BB9-AE40-4B4A-9D08-472E236EFEA7}" type="slidenum">
              <a:rPr lang="en-US" smtClean="0"/>
              <a:pPr/>
              <a:t>2</a:t>
            </a:fld>
            <a:endParaRPr lang="en-US" dirty="0"/>
          </a:p>
        </p:txBody>
      </p:sp>
      <p:sp>
        <p:nvSpPr>
          <p:cNvPr id="10" name="ZoneTexte 9">
            <a:extLst>
              <a:ext uri="{FF2B5EF4-FFF2-40B4-BE49-F238E27FC236}">
                <a16:creationId xmlns:a16="http://schemas.microsoft.com/office/drawing/2014/main" id="{F6762E87-8CFB-44A6-956D-58BBD87324DB}"/>
              </a:ext>
            </a:extLst>
          </p:cNvPr>
          <p:cNvSpPr txBox="1"/>
          <p:nvPr/>
        </p:nvSpPr>
        <p:spPr>
          <a:xfrm>
            <a:off x="457200" y="1443841"/>
            <a:ext cx="8001000" cy="3785652"/>
          </a:xfrm>
          <a:prstGeom prst="rect">
            <a:avLst/>
          </a:prstGeom>
          <a:noFill/>
        </p:spPr>
        <p:txBody>
          <a:bodyPr wrap="square">
            <a:spAutoFit/>
          </a:bodyPr>
          <a:lstStyle/>
          <a:p>
            <a:pPr marL="0" lvl="0" indent="0" algn="just" fontAlgn="base">
              <a:buNone/>
            </a:pPr>
            <a:endParaRPr lang="fr-FR" sz="2000" b="1" dirty="0"/>
          </a:p>
          <a:p>
            <a:pPr algn="just" fontAlgn="base"/>
            <a:r>
              <a:rPr lang="fr-FR" sz="2000" b="1" dirty="0"/>
              <a:t>Pour rappel : la neuropsychologie étudie les fonctions cognitives dans leurs rapports avec les structures cérébrales qui les sous-tendent. </a:t>
            </a:r>
          </a:p>
          <a:p>
            <a:pPr algn="just" fontAlgn="base"/>
            <a:r>
              <a:rPr lang="fr-FR" sz="2000" b="1" dirty="0"/>
              <a:t>Par fonctions cognitives, nous considérons les capacités qui nous permettent d’interagir avec notre environnement et de nous adapter à chaque situation de la vie quotidienne : attention, mémoire, langage, fonctions exécutives, raisonnement...</a:t>
            </a:r>
          </a:p>
          <a:p>
            <a:pPr marL="0" lvl="0" indent="0" algn="just" fontAlgn="base">
              <a:buNone/>
            </a:pPr>
            <a:endParaRPr lang="fr-FR" sz="2000" b="1" dirty="0"/>
          </a:p>
          <a:p>
            <a:pPr marL="0" lvl="0" indent="0" algn="just">
              <a:buNone/>
            </a:pPr>
            <a:r>
              <a:rPr lang="fr-FR" sz="2000" dirty="0"/>
              <a:t>Elle se distingue de l’approche médicale par le recours à des tests standardisés et complète l’axe médical par l’identification de profils cognitifs, émotionnels et comportementaux.</a:t>
            </a:r>
          </a:p>
          <a:p>
            <a:endParaRPr lang="fr-FR" sz="2000" dirty="0"/>
          </a:p>
        </p:txBody>
      </p:sp>
    </p:spTree>
    <p:extLst>
      <p:ext uri="{BB962C8B-B14F-4D97-AF65-F5344CB8AC3E}">
        <p14:creationId xmlns:p14="http://schemas.microsoft.com/office/powerpoint/2010/main" val="2296769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3</a:t>
            </a:fld>
            <a:endParaRPr lang="en-US" dirty="0"/>
          </a:p>
        </p:txBody>
      </p:sp>
      <p:sp>
        <p:nvSpPr>
          <p:cNvPr id="8" name="ZoneTexte 7">
            <a:extLst>
              <a:ext uri="{FF2B5EF4-FFF2-40B4-BE49-F238E27FC236}">
                <a16:creationId xmlns:a16="http://schemas.microsoft.com/office/drawing/2014/main" id="{B9F753C4-C085-403B-8137-D147BF15C209}"/>
              </a:ext>
            </a:extLst>
          </p:cNvPr>
          <p:cNvSpPr txBox="1"/>
          <p:nvPr/>
        </p:nvSpPr>
        <p:spPr>
          <a:xfrm>
            <a:off x="457200" y="530226"/>
            <a:ext cx="8001000" cy="5324535"/>
          </a:xfrm>
          <a:prstGeom prst="rect">
            <a:avLst/>
          </a:prstGeom>
          <a:noFill/>
        </p:spPr>
        <p:txBody>
          <a:bodyPr wrap="square">
            <a:spAutoFit/>
          </a:bodyPr>
          <a:lstStyle/>
          <a:p>
            <a:pPr marL="0" indent="0" algn="just">
              <a:buNone/>
            </a:pPr>
            <a:r>
              <a:rPr lang="fr-FR" sz="2000" dirty="0"/>
              <a:t>Le bilan neuropsychologique permet, à travers des épreuves spécifiques standardisées favorisant au maximum l’objectivité en comparant les performances du sujet à des normes selon son âge, son sexe et son niveau socio-culturel, d’obtenir un « panorama cognitif » et quantitatif des compétences du sujet à un moment donné : </a:t>
            </a:r>
          </a:p>
          <a:p>
            <a:pPr marL="0" indent="0" algn="just">
              <a:buNone/>
            </a:pPr>
            <a:endParaRPr lang="fr-FR" sz="2000" dirty="0"/>
          </a:p>
          <a:p>
            <a:pPr marL="800100" lvl="1" indent="-342900" algn="just">
              <a:buFont typeface="Wingdings" panose="05000000000000000000" pitchFamily="2" charset="2"/>
              <a:buChar char="Ø"/>
            </a:pPr>
            <a:r>
              <a:rPr lang="fr-FR" sz="2000" dirty="0"/>
              <a:t>de mettre en évidence ses difficultés cognitives, </a:t>
            </a:r>
          </a:p>
          <a:p>
            <a:pPr lvl="1" algn="just"/>
            <a:endParaRPr lang="fr-FR" sz="2000" dirty="0"/>
          </a:p>
          <a:p>
            <a:pPr marL="800100" lvl="1" indent="-342900" algn="just">
              <a:buFont typeface="Wingdings" panose="05000000000000000000" pitchFamily="2" charset="2"/>
              <a:buChar char="Ø"/>
            </a:pPr>
            <a:r>
              <a:rPr lang="fr-FR" sz="2000" dirty="0"/>
              <a:t>de préciser ses capacités préservées,</a:t>
            </a:r>
          </a:p>
          <a:p>
            <a:pPr marL="800100" lvl="1" indent="-342900" algn="just">
              <a:buFont typeface="Wingdings" panose="05000000000000000000" pitchFamily="2" charset="2"/>
              <a:buChar char="Ø"/>
            </a:pPr>
            <a:endParaRPr lang="fr-FR" sz="2000" dirty="0"/>
          </a:p>
          <a:p>
            <a:pPr marL="800100" lvl="1" indent="-342900" algn="just">
              <a:buFont typeface="Wingdings" panose="05000000000000000000" pitchFamily="2" charset="2"/>
              <a:buChar char="Ø"/>
            </a:pPr>
            <a:r>
              <a:rPr lang="fr-FR" sz="2000" dirty="0"/>
              <a:t>de conclure éventuellement à un degré de sévérité de l’impact cognitif de la souffrance professionnelle vécue, </a:t>
            </a:r>
          </a:p>
          <a:p>
            <a:pPr marL="800100" lvl="1" indent="-342900" algn="just">
              <a:buFont typeface="Wingdings" panose="05000000000000000000" pitchFamily="2" charset="2"/>
              <a:buChar char="Ø"/>
            </a:pPr>
            <a:endParaRPr lang="fr-FR" sz="2000" dirty="0"/>
          </a:p>
          <a:p>
            <a:pPr marL="800100" lvl="1" indent="-342900" algn="just">
              <a:buFont typeface="Wingdings" panose="05000000000000000000" pitchFamily="2" charset="2"/>
              <a:buChar char="Ø"/>
            </a:pPr>
            <a:r>
              <a:rPr lang="fr-FR" sz="2000" dirty="0"/>
              <a:t>de donner un sens à des troubles qui ont des répercussions sur la performance du sujet et dont il prend souvent conscience de l’ampleur au cours du bilan .</a:t>
            </a:r>
          </a:p>
          <a:p>
            <a:endParaRPr lang="fr-FR" sz="2000" dirty="0"/>
          </a:p>
        </p:txBody>
      </p:sp>
    </p:spTree>
    <p:extLst>
      <p:ext uri="{BB962C8B-B14F-4D97-AF65-F5344CB8AC3E}">
        <p14:creationId xmlns:p14="http://schemas.microsoft.com/office/powerpoint/2010/main" val="1086561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4</a:t>
            </a:fld>
            <a:endParaRPr lang="en-US" dirty="0"/>
          </a:p>
        </p:txBody>
      </p:sp>
      <p:sp>
        <p:nvSpPr>
          <p:cNvPr id="8" name="ZoneTexte 7">
            <a:extLst>
              <a:ext uri="{FF2B5EF4-FFF2-40B4-BE49-F238E27FC236}">
                <a16:creationId xmlns:a16="http://schemas.microsoft.com/office/drawing/2014/main" id="{5769EC7A-F3F1-481B-B7A4-B126A06AD1D3}"/>
              </a:ext>
            </a:extLst>
          </p:cNvPr>
          <p:cNvSpPr txBox="1"/>
          <p:nvPr/>
        </p:nvSpPr>
        <p:spPr>
          <a:xfrm>
            <a:off x="457200" y="1158345"/>
            <a:ext cx="8001000" cy="3785652"/>
          </a:xfrm>
          <a:prstGeom prst="rect">
            <a:avLst/>
          </a:prstGeom>
          <a:noFill/>
        </p:spPr>
        <p:txBody>
          <a:bodyPr wrap="square">
            <a:spAutoFit/>
          </a:bodyPr>
          <a:lstStyle/>
          <a:p>
            <a:pPr marL="0" indent="0" algn="just">
              <a:buNone/>
            </a:pPr>
            <a:r>
              <a:rPr lang="fr-FR" sz="2000" b="1" dirty="0"/>
              <a:t>Au cours de ce bilan sont donc évalués : </a:t>
            </a:r>
          </a:p>
          <a:p>
            <a:pPr marL="0" indent="0" algn="just">
              <a:buNone/>
            </a:pPr>
            <a:endParaRPr lang="fr-FR" sz="2000" b="1" dirty="0"/>
          </a:p>
          <a:p>
            <a:pPr marL="342900" indent="-342900" algn="just">
              <a:buFont typeface="Arial" panose="020B0604020202020204" pitchFamily="34" charset="0"/>
              <a:buChar char="•"/>
            </a:pPr>
            <a:r>
              <a:rPr lang="fr-FR" sz="2000" dirty="0"/>
              <a:t>les différents types d’attention,</a:t>
            </a:r>
          </a:p>
          <a:p>
            <a:pPr marL="342900" indent="-342900" algn="just">
              <a:buFont typeface="Arial" panose="020B0604020202020204" pitchFamily="34" charset="0"/>
              <a:buChar char="•"/>
            </a:pPr>
            <a:r>
              <a:rPr lang="fr-FR" sz="2000" dirty="0"/>
              <a:t>la mémoire de travail, </a:t>
            </a:r>
          </a:p>
          <a:p>
            <a:pPr marL="342900" indent="-342900" algn="just">
              <a:buFont typeface="Arial" panose="020B0604020202020204" pitchFamily="34" charset="0"/>
              <a:buChar char="•"/>
            </a:pPr>
            <a:r>
              <a:rPr lang="fr-FR" sz="2000" dirty="0"/>
              <a:t>les capacités d’apprentissage et de mémorisation, </a:t>
            </a:r>
          </a:p>
          <a:p>
            <a:pPr marL="342900" indent="-342900" algn="just">
              <a:buFont typeface="Arial" panose="020B0604020202020204" pitchFamily="34" charset="0"/>
              <a:buChar char="•"/>
            </a:pPr>
            <a:r>
              <a:rPr lang="fr-FR" sz="2000" dirty="0"/>
              <a:t>la vitesse de traitement de l’information, </a:t>
            </a:r>
          </a:p>
          <a:p>
            <a:pPr marL="342900" indent="-342900" algn="just">
              <a:buFont typeface="Arial" panose="020B0604020202020204" pitchFamily="34" charset="0"/>
              <a:buChar char="•"/>
            </a:pPr>
            <a:r>
              <a:rPr lang="fr-FR" sz="2000" dirty="0"/>
              <a:t>les fonctions exécutives (qui contrôlent et régulent les autres fonctions cognitives, planification, organisation, souplesse mentale, inhibition).</a:t>
            </a:r>
          </a:p>
          <a:p>
            <a:pPr marL="342900" indent="-342900" algn="just">
              <a:buFont typeface="Arial" panose="020B0604020202020204" pitchFamily="34" charset="0"/>
              <a:buChar char="•"/>
            </a:pPr>
            <a:endParaRPr lang="fr-FR" sz="2000" dirty="0"/>
          </a:p>
          <a:p>
            <a:pPr algn="just"/>
            <a:r>
              <a:rPr lang="fr-FR" sz="2000" dirty="0"/>
              <a:t>Autant de fonctions fondamentales pour demeurer efficient sur un plan tant professionnel que personnel, familial, social. </a:t>
            </a:r>
          </a:p>
          <a:p>
            <a:pPr marL="342900" indent="-342900">
              <a:buFont typeface="Arial" panose="020B0604020202020204" pitchFamily="34" charset="0"/>
              <a:buChar char="•"/>
            </a:pPr>
            <a:endParaRPr lang="fr-FR" sz="2000" dirty="0"/>
          </a:p>
        </p:txBody>
      </p:sp>
    </p:spTree>
    <p:extLst>
      <p:ext uri="{BB962C8B-B14F-4D97-AF65-F5344CB8AC3E}">
        <p14:creationId xmlns:p14="http://schemas.microsoft.com/office/powerpoint/2010/main" val="621070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5</a:t>
            </a:fld>
            <a:endParaRPr lang="en-US" dirty="0"/>
          </a:p>
        </p:txBody>
      </p:sp>
      <p:sp>
        <p:nvSpPr>
          <p:cNvPr id="8" name="ZoneTexte 7">
            <a:extLst>
              <a:ext uri="{FF2B5EF4-FFF2-40B4-BE49-F238E27FC236}">
                <a16:creationId xmlns:a16="http://schemas.microsoft.com/office/drawing/2014/main" id="{C4B9CF3D-6D26-44AC-B0F2-52407DB44675}"/>
              </a:ext>
            </a:extLst>
          </p:cNvPr>
          <p:cNvSpPr txBox="1"/>
          <p:nvPr/>
        </p:nvSpPr>
        <p:spPr>
          <a:xfrm>
            <a:off x="457200" y="1178931"/>
            <a:ext cx="8001000" cy="4093428"/>
          </a:xfrm>
          <a:prstGeom prst="rect">
            <a:avLst/>
          </a:prstGeom>
          <a:noFill/>
        </p:spPr>
        <p:txBody>
          <a:bodyPr wrap="square">
            <a:spAutoFit/>
          </a:bodyPr>
          <a:lstStyle/>
          <a:p>
            <a:pPr marL="0" indent="0" algn="just">
              <a:buNone/>
            </a:pPr>
            <a:r>
              <a:rPr lang="fr-FR" sz="2000" dirty="0"/>
              <a:t>Les troubles cognitifs retrouvés portent majoritairement sur la sphère attention/concentration, avec des scores obtenus aux épreuves inférieurs à ce qui est attendu compte tenu du niveau d’études.</a:t>
            </a:r>
          </a:p>
          <a:p>
            <a:pPr marL="0" indent="0" algn="just">
              <a:buNone/>
            </a:pPr>
            <a:endParaRPr lang="fr-FR" sz="2000" dirty="0"/>
          </a:p>
          <a:p>
            <a:pPr algn="just"/>
            <a:r>
              <a:rPr lang="fr-FR" sz="2000" dirty="0"/>
              <a:t>Ces troubles ont émergé au cours de la période d’exercice et perdurent et/ou évoluent  et/ ou s’aggravent dans un contexte de prise en compte de la situation :</a:t>
            </a:r>
          </a:p>
          <a:p>
            <a:pPr marL="342900" indent="-342900" algn="just">
              <a:buFont typeface="Arial" panose="020B0604020202020204" pitchFamily="34" charset="0"/>
              <a:buChar char="•"/>
            </a:pPr>
            <a:r>
              <a:rPr lang="fr-FR" sz="2000" dirty="0"/>
              <a:t>préoccupations vis-à-vis de l’avenir, </a:t>
            </a:r>
          </a:p>
          <a:p>
            <a:pPr marL="342900" indent="-342900" algn="just">
              <a:buFont typeface="Arial" panose="020B0604020202020204" pitchFamily="34" charset="0"/>
              <a:buChar char="•"/>
            </a:pPr>
            <a:r>
              <a:rPr lang="fr-FR" sz="2000" dirty="0"/>
              <a:t>gestion administrative complexe, </a:t>
            </a:r>
          </a:p>
          <a:p>
            <a:pPr marL="342900" indent="-342900" algn="just">
              <a:buFont typeface="Arial" panose="020B0604020202020204" pitchFamily="34" charset="0"/>
              <a:buChar char="•"/>
            </a:pPr>
            <a:r>
              <a:rPr lang="fr-FR" sz="2000" dirty="0"/>
              <a:t>questionnement, </a:t>
            </a:r>
          </a:p>
          <a:p>
            <a:pPr marL="342900" indent="-342900" algn="just">
              <a:buFont typeface="Arial" panose="020B0604020202020204" pitchFamily="34" charset="0"/>
              <a:buChar char="•"/>
            </a:pPr>
            <a:r>
              <a:rPr lang="fr-FR" sz="2000" dirty="0"/>
              <a:t>perte de confiance, d’estime de soi, remise en question profonde. </a:t>
            </a:r>
          </a:p>
          <a:p>
            <a:pPr marL="0" indent="0" algn="just">
              <a:buNone/>
            </a:pPr>
            <a:r>
              <a:rPr lang="fr-FR" sz="2000" dirty="0"/>
              <a:t>La présence d’un trouble de l’humeur majeur associé étant constante.</a:t>
            </a:r>
          </a:p>
          <a:p>
            <a:pPr marL="0" indent="0">
              <a:buNone/>
            </a:pPr>
            <a:endParaRPr lang="fr-FR" sz="2000" dirty="0"/>
          </a:p>
        </p:txBody>
      </p:sp>
    </p:spTree>
    <p:extLst>
      <p:ext uri="{BB962C8B-B14F-4D97-AF65-F5344CB8AC3E}">
        <p14:creationId xmlns:p14="http://schemas.microsoft.com/office/powerpoint/2010/main" val="284085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6</a:t>
            </a:fld>
            <a:endParaRPr lang="en-US" dirty="0"/>
          </a:p>
        </p:txBody>
      </p:sp>
      <p:sp>
        <p:nvSpPr>
          <p:cNvPr id="8" name="ZoneTexte 7">
            <a:extLst>
              <a:ext uri="{FF2B5EF4-FFF2-40B4-BE49-F238E27FC236}">
                <a16:creationId xmlns:a16="http://schemas.microsoft.com/office/drawing/2014/main" id="{F5CB2748-EDC8-4476-BBE0-ACC344E10F7B}"/>
              </a:ext>
            </a:extLst>
          </p:cNvPr>
          <p:cNvSpPr txBox="1"/>
          <p:nvPr/>
        </p:nvSpPr>
        <p:spPr>
          <a:xfrm>
            <a:off x="457200" y="889844"/>
            <a:ext cx="8001000" cy="3785652"/>
          </a:xfrm>
          <a:prstGeom prst="rect">
            <a:avLst/>
          </a:prstGeom>
          <a:noFill/>
        </p:spPr>
        <p:txBody>
          <a:bodyPr wrap="square">
            <a:spAutoFit/>
          </a:bodyPr>
          <a:lstStyle/>
          <a:p>
            <a:pPr algn="just"/>
            <a:r>
              <a:rPr lang="fr-FR" sz="2000" dirty="0"/>
              <a:t>Les résultats du bilan sont toujours à relier et interpréter en lien avec les aspects émotionnels et psychologiques. </a:t>
            </a:r>
          </a:p>
          <a:p>
            <a:pPr algn="just"/>
            <a:r>
              <a:rPr lang="fr-FR" sz="2000" dirty="0"/>
              <a:t>Aussi, un entretien anamnestique précis et détaillé en début de séance est essentiel pour recueillir les informations nécessaires à la bonne analyse du contexte et des causes à l’origine de l’examen : contexte et mode d’apparition, évolution, chronologie, nature des troubles…</a:t>
            </a:r>
          </a:p>
          <a:p>
            <a:pPr marL="0" indent="0" algn="just">
              <a:buNone/>
            </a:pPr>
            <a:endParaRPr lang="fr-FR" sz="2000" dirty="0"/>
          </a:p>
          <a:p>
            <a:pPr marL="0" indent="0" algn="just">
              <a:buNone/>
            </a:pPr>
            <a:r>
              <a:rPr lang="fr-FR" sz="2000" dirty="0"/>
              <a:t>Les degrés d’atteinte cognitive et/ou de souffrance psychique sont différents d’un personne à l’autre, selon ce qu’elles ont traversé (surcharge de travail et/ou  harcèlement et/ou humiliations), selon le soutien de l’entourage, selon la personnalité pré-morbide. </a:t>
            </a:r>
          </a:p>
          <a:p>
            <a:pPr marL="0" indent="0">
              <a:buNone/>
            </a:pPr>
            <a:endParaRPr lang="fr-FR" sz="2000" dirty="0"/>
          </a:p>
        </p:txBody>
      </p:sp>
    </p:spTree>
    <p:extLst>
      <p:ext uri="{BB962C8B-B14F-4D97-AF65-F5344CB8AC3E}">
        <p14:creationId xmlns:p14="http://schemas.microsoft.com/office/powerpoint/2010/main" val="4063574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7</a:t>
            </a:fld>
            <a:endParaRPr lang="en-US" dirty="0"/>
          </a:p>
        </p:txBody>
      </p:sp>
      <p:sp>
        <p:nvSpPr>
          <p:cNvPr id="8" name="ZoneTexte 7">
            <a:extLst>
              <a:ext uri="{FF2B5EF4-FFF2-40B4-BE49-F238E27FC236}">
                <a16:creationId xmlns:a16="http://schemas.microsoft.com/office/drawing/2014/main" id="{0B2EF043-A1A7-489E-8CDC-CDED30D9AFE9}"/>
              </a:ext>
            </a:extLst>
          </p:cNvPr>
          <p:cNvSpPr txBox="1"/>
          <p:nvPr/>
        </p:nvSpPr>
        <p:spPr>
          <a:xfrm>
            <a:off x="457200" y="889844"/>
            <a:ext cx="8001000" cy="3785652"/>
          </a:xfrm>
          <a:prstGeom prst="rect">
            <a:avLst/>
          </a:prstGeom>
          <a:noFill/>
        </p:spPr>
        <p:txBody>
          <a:bodyPr wrap="square">
            <a:spAutoFit/>
          </a:bodyPr>
          <a:lstStyle/>
          <a:p>
            <a:pPr marL="0" indent="0" algn="just">
              <a:buNone/>
            </a:pPr>
            <a:r>
              <a:rPr lang="fr-FR" sz="2000" dirty="0"/>
              <a:t>La régression des troubles est grandement fonction de la précocité et de la qualité de la prise en charge, qui se doit d’être pluridisciplinaire : psychologue-psychothérapeute, psychiatre, traitements, remédiation cognitive, relaxation, et de l’adhésion au sujet à celle-ci… </a:t>
            </a:r>
          </a:p>
          <a:p>
            <a:pPr marL="0" indent="0" algn="just">
              <a:buNone/>
            </a:pPr>
            <a:endParaRPr lang="fr-FR" sz="2000" dirty="0"/>
          </a:p>
          <a:p>
            <a:pPr marL="0" indent="0" algn="just">
              <a:buNone/>
            </a:pPr>
            <a:r>
              <a:rPr lang="fr-FR" sz="2000" dirty="0"/>
              <a:t>Dans la majorité des cas, les troubles vont régresser très progressivement avec le temps avec parfois des paliers qui peuvent être longs. </a:t>
            </a:r>
          </a:p>
          <a:p>
            <a:pPr marL="0" indent="0" algn="just">
              <a:buNone/>
            </a:pPr>
            <a:endParaRPr lang="fr-FR" sz="2000" dirty="0"/>
          </a:p>
          <a:p>
            <a:pPr marL="0" indent="0" algn="just">
              <a:buNone/>
            </a:pPr>
            <a:r>
              <a:rPr lang="fr-FR" sz="2000" dirty="0"/>
              <a:t>Dans quelques cas plus préoccupants, on retrouve une décompensation psychiatrique ou somatique, ou une chronicisation des difficultés, notamment si le retour au travail est prématuré ou mal encadré.</a:t>
            </a:r>
          </a:p>
          <a:p>
            <a:endParaRPr lang="fr-FR" sz="2000" dirty="0"/>
          </a:p>
        </p:txBody>
      </p:sp>
    </p:spTree>
    <p:extLst>
      <p:ext uri="{BB962C8B-B14F-4D97-AF65-F5344CB8AC3E}">
        <p14:creationId xmlns:p14="http://schemas.microsoft.com/office/powerpoint/2010/main" val="1197423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8</a:t>
            </a:fld>
            <a:endParaRPr lang="en-US" dirty="0"/>
          </a:p>
        </p:txBody>
      </p:sp>
      <p:sp>
        <p:nvSpPr>
          <p:cNvPr id="8" name="ZoneTexte 7">
            <a:extLst>
              <a:ext uri="{FF2B5EF4-FFF2-40B4-BE49-F238E27FC236}">
                <a16:creationId xmlns:a16="http://schemas.microsoft.com/office/drawing/2014/main" id="{D1174B39-1F51-4EBE-9BE2-0CEF67D2F09E}"/>
              </a:ext>
            </a:extLst>
          </p:cNvPr>
          <p:cNvSpPr txBox="1"/>
          <p:nvPr/>
        </p:nvSpPr>
        <p:spPr>
          <a:xfrm>
            <a:off x="457200" y="503117"/>
            <a:ext cx="8001000" cy="5324535"/>
          </a:xfrm>
          <a:prstGeom prst="rect">
            <a:avLst/>
          </a:prstGeom>
          <a:noFill/>
        </p:spPr>
        <p:txBody>
          <a:bodyPr wrap="square">
            <a:spAutoFit/>
          </a:bodyPr>
          <a:lstStyle/>
          <a:p>
            <a:pPr marL="0" lvl="0" indent="0" algn="just">
              <a:buNone/>
            </a:pPr>
            <a:r>
              <a:rPr lang="fr-FR" sz="2000" b="1" dirty="0"/>
              <a:t>En conclusion, il est essentiel d’objectiver les atteintes cognitives :</a:t>
            </a:r>
          </a:p>
          <a:p>
            <a:pPr marL="0" lvl="0" indent="0" algn="just">
              <a:buNone/>
            </a:pPr>
            <a:endParaRPr lang="fr-FR" sz="2000" dirty="0"/>
          </a:p>
          <a:p>
            <a:pPr marL="342900" lvl="0" indent="-342900" algn="just">
              <a:buFont typeface="Arial" panose="020B0604020202020204" pitchFamily="34" charset="0"/>
              <a:buChar char="•"/>
            </a:pPr>
            <a:r>
              <a:rPr lang="fr-FR" sz="2000" dirty="0"/>
              <a:t>parce que les troubles cognitifs du patient vont être quantifiés et non plus de l’ordre de la crainte subjective (le patient réalise pourquoi il ne peut plus concrètement tenir sa charge de travail)</a:t>
            </a:r>
          </a:p>
          <a:p>
            <a:pPr marL="342900" lvl="0" indent="-342900" algn="just">
              <a:buFont typeface="Arial" panose="020B0604020202020204" pitchFamily="34" charset="0"/>
              <a:buChar char="•"/>
            </a:pPr>
            <a:endParaRPr lang="fr-FR" sz="2000" dirty="0"/>
          </a:p>
          <a:p>
            <a:pPr marL="342900" lvl="0" indent="-342900" algn="just">
              <a:buFont typeface="Arial" panose="020B0604020202020204" pitchFamily="34" charset="0"/>
              <a:buChar char="•"/>
            </a:pPr>
            <a:r>
              <a:rPr lang="fr-FR" sz="2000" dirty="0"/>
              <a:t>pour servir de base à la prise en charge thérapeutique du patient, pour son accompagnement, sa reconstruction psychique et cognitive,</a:t>
            </a:r>
          </a:p>
          <a:p>
            <a:pPr lvl="0" algn="just"/>
            <a:r>
              <a:rPr lang="fr-FR" sz="2000" dirty="0"/>
              <a:t> </a:t>
            </a:r>
          </a:p>
          <a:p>
            <a:pPr marL="342900" indent="-342900" algn="just">
              <a:buFont typeface="Arial" panose="020B0604020202020204" pitchFamily="34" charset="0"/>
              <a:buChar char="•"/>
            </a:pPr>
            <a:r>
              <a:rPr lang="fr-FR" sz="2000" dirty="0"/>
              <a:t>car c’est un élément clé du dossier médical pour le juriste,</a:t>
            </a:r>
          </a:p>
          <a:p>
            <a:pPr algn="just"/>
            <a:endParaRPr lang="fr-FR" sz="2000" dirty="0"/>
          </a:p>
          <a:p>
            <a:pPr marL="342900" lvl="0" indent="-342900" algn="just">
              <a:buFont typeface="Arial" panose="020B0604020202020204" pitchFamily="34" charset="0"/>
              <a:buChar char="•"/>
            </a:pPr>
            <a:r>
              <a:rPr lang="fr-FR" sz="2000" dirty="0"/>
              <a:t>pour le médecin du travail, cela va constituer une objectivation de l’atteinte à la santé liée à l’organisation du travail, </a:t>
            </a:r>
          </a:p>
          <a:p>
            <a:pPr lvl="0" algn="just"/>
            <a:endParaRPr lang="fr-FR" sz="2000" dirty="0"/>
          </a:p>
          <a:p>
            <a:pPr marL="342900" lvl="0" indent="-342900" algn="just">
              <a:buFont typeface="Arial" panose="020B0604020202020204" pitchFamily="34" charset="0"/>
              <a:buChar char="•"/>
            </a:pPr>
            <a:r>
              <a:rPr lang="fr-FR" sz="2000" dirty="0"/>
              <a:t>et pour le médecin conseil, cela peut qualifier l’imputabilité des troubles au travail et justifier la Maladie Professionnelle. </a:t>
            </a:r>
          </a:p>
          <a:p>
            <a:pPr marL="0" indent="0">
              <a:buNone/>
            </a:pPr>
            <a:endParaRPr lang="fr-FR" sz="2000" dirty="0"/>
          </a:p>
        </p:txBody>
      </p:sp>
    </p:spTree>
    <p:extLst>
      <p:ext uri="{BB962C8B-B14F-4D97-AF65-F5344CB8AC3E}">
        <p14:creationId xmlns:p14="http://schemas.microsoft.com/office/powerpoint/2010/main" val="1296194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9</a:t>
            </a:fld>
            <a:endParaRPr lang="en-US" dirty="0"/>
          </a:p>
        </p:txBody>
      </p:sp>
      <p:sp>
        <p:nvSpPr>
          <p:cNvPr id="8" name="ZoneTexte 7">
            <a:extLst>
              <a:ext uri="{FF2B5EF4-FFF2-40B4-BE49-F238E27FC236}">
                <a16:creationId xmlns:a16="http://schemas.microsoft.com/office/drawing/2014/main" id="{E73514B5-00B9-47B8-9F38-F07608DBFE27}"/>
              </a:ext>
            </a:extLst>
          </p:cNvPr>
          <p:cNvSpPr txBox="1"/>
          <p:nvPr/>
        </p:nvSpPr>
        <p:spPr>
          <a:xfrm>
            <a:off x="457200" y="2274838"/>
            <a:ext cx="8001000" cy="1631216"/>
          </a:xfrm>
          <a:prstGeom prst="rect">
            <a:avLst/>
          </a:prstGeom>
          <a:noFill/>
        </p:spPr>
        <p:txBody>
          <a:bodyPr wrap="square">
            <a:spAutoFit/>
          </a:bodyPr>
          <a:lstStyle/>
          <a:p>
            <a:pPr marL="0" indent="0" algn="just">
              <a:buNone/>
            </a:pPr>
            <a:r>
              <a:rPr lang="fr-FR" sz="2000" dirty="0"/>
              <a:t>Je ne saurais insister sur un point essentiel qui est la multidisciplinarité de la prise en charge, d’où la richesse de </a:t>
            </a:r>
            <a:r>
              <a:rPr lang="fr-FR" sz="2000" b="1" dirty="0"/>
              <a:t>l’appartenance à </a:t>
            </a:r>
            <a:r>
              <a:rPr lang="fr-FR" sz="2000" dirty="0"/>
              <a:t>un réseau efficace au sein duquel nous échangeons, nous </a:t>
            </a:r>
            <a:r>
              <a:rPr lang="fr-FR" sz="2000" b="1" dirty="0"/>
              <a:t>adressons, nous prenons le temps d’écouter, d’évaluer, de suivre, d’encadrer, de réassurer.</a:t>
            </a:r>
            <a:endParaRPr lang="fr-FR" sz="2000" dirty="0"/>
          </a:p>
          <a:p>
            <a:pPr algn="just"/>
            <a:endParaRPr lang="fr-FR" sz="2000" dirty="0"/>
          </a:p>
        </p:txBody>
      </p:sp>
    </p:spTree>
    <p:extLst>
      <p:ext uri="{BB962C8B-B14F-4D97-AF65-F5344CB8AC3E}">
        <p14:creationId xmlns:p14="http://schemas.microsoft.com/office/powerpoint/2010/main" val="47401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10</a:t>
            </a:fld>
            <a:endParaRPr lang="en-US" dirty="0"/>
          </a:p>
        </p:txBody>
      </p:sp>
      <p:sp>
        <p:nvSpPr>
          <p:cNvPr id="8" name="ZoneTexte 7">
            <a:extLst>
              <a:ext uri="{FF2B5EF4-FFF2-40B4-BE49-F238E27FC236}">
                <a16:creationId xmlns:a16="http://schemas.microsoft.com/office/drawing/2014/main" id="{2347035C-66DA-4A19-B0E9-96275DC21D16}"/>
              </a:ext>
            </a:extLst>
          </p:cNvPr>
          <p:cNvSpPr txBox="1"/>
          <p:nvPr/>
        </p:nvSpPr>
        <p:spPr>
          <a:xfrm>
            <a:off x="457200" y="2151728"/>
            <a:ext cx="8001000" cy="1200329"/>
          </a:xfrm>
          <a:prstGeom prst="rect">
            <a:avLst/>
          </a:prstGeom>
          <a:noFill/>
        </p:spPr>
        <p:txBody>
          <a:bodyPr wrap="square">
            <a:spAutoFit/>
          </a:bodyPr>
          <a:lstStyle/>
          <a:p>
            <a:pPr algn="ctr">
              <a:buNone/>
            </a:pPr>
            <a:r>
              <a:rPr lang="fr-FR" sz="2400" b="1" dirty="0"/>
              <a:t>Merci pour votre attention</a:t>
            </a:r>
          </a:p>
          <a:p>
            <a:pPr algn="ctr">
              <a:buNone/>
            </a:pPr>
            <a:r>
              <a:rPr lang="fr-FR" sz="2400" b="1" dirty="0"/>
              <a:t> </a:t>
            </a:r>
          </a:p>
          <a:p>
            <a:pPr algn="ctr">
              <a:buNone/>
            </a:pPr>
            <a:r>
              <a:rPr lang="fr-FR" sz="2400" b="1" dirty="0"/>
              <a:t>&amp; bonne continuation…</a:t>
            </a:r>
          </a:p>
        </p:txBody>
      </p:sp>
    </p:spTree>
    <p:extLst>
      <p:ext uri="{BB962C8B-B14F-4D97-AF65-F5344CB8AC3E}">
        <p14:creationId xmlns:p14="http://schemas.microsoft.com/office/powerpoint/2010/main" val="1750223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11</a:t>
            </a:fld>
            <a:endParaRPr lang="en-US" dirty="0"/>
          </a:p>
        </p:txBody>
      </p:sp>
      <p:pic>
        <p:nvPicPr>
          <p:cNvPr id="6" name="Image 23" descr="Une image contenant texte&#10;&#10;Description générée automatiquement">
            <a:extLst>
              <a:ext uri="{FF2B5EF4-FFF2-40B4-BE49-F238E27FC236}">
                <a16:creationId xmlns:a16="http://schemas.microsoft.com/office/drawing/2014/main" id="{5BD6024E-36E2-43A4-BFC7-9828FB3F65CB}"/>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l="1368" r="983"/>
          <a:stretch>
            <a:fillRect/>
          </a:stretch>
        </p:blipFill>
        <p:spPr bwMode="auto">
          <a:xfrm>
            <a:off x="0" y="0"/>
            <a:ext cx="9144000" cy="61100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054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12</a:t>
            </a:fld>
            <a:endParaRPr lang="en-US" dirty="0"/>
          </a:p>
        </p:txBody>
      </p:sp>
      <p:pic>
        <p:nvPicPr>
          <p:cNvPr id="6" name="Image 23" descr="Une image contenant texte&#10;&#10;Description générée automatiquement">
            <a:extLst>
              <a:ext uri="{FF2B5EF4-FFF2-40B4-BE49-F238E27FC236}">
                <a16:creationId xmlns:a16="http://schemas.microsoft.com/office/drawing/2014/main" id="{5BD6024E-36E2-43A4-BFC7-9828FB3F65CB}"/>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l="1368" r="50491" b="50155"/>
          <a:stretch>
            <a:fillRect/>
          </a:stretch>
        </p:blipFill>
        <p:spPr bwMode="auto">
          <a:xfrm>
            <a:off x="0" y="27431"/>
            <a:ext cx="9144000" cy="61776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716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12/04/2022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13</a:t>
            </a:fld>
            <a:endParaRPr lang="en-US" dirty="0"/>
          </a:p>
        </p:txBody>
      </p:sp>
      <p:pic>
        <p:nvPicPr>
          <p:cNvPr id="6" name="Image 23" descr="Une image contenant texte&#10;&#10;Description générée automatiquement">
            <a:extLst>
              <a:ext uri="{FF2B5EF4-FFF2-40B4-BE49-F238E27FC236}">
                <a16:creationId xmlns:a16="http://schemas.microsoft.com/office/drawing/2014/main" id="{5BD6024E-36E2-43A4-BFC7-9828FB3F65CB}"/>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l="50973" r="983" b="49855"/>
          <a:stretch>
            <a:fillRect/>
          </a:stretch>
        </p:blipFill>
        <p:spPr bwMode="auto">
          <a:xfrm>
            <a:off x="0" y="26797"/>
            <a:ext cx="9144000" cy="622738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512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13/04/2022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14</a:t>
            </a:fld>
            <a:endParaRPr lang="en-US" dirty="0"/>
          </a:p>
        </p:txBody>
      </p:sp>
      <p:pic>
        <p:nvPicPr>
          <p:cNvPr id="6" name="Image 23" descr="Une image contenant texte&#10;&#10;Description générée automatiquement">
            <a:extLst>
              <a:ext uri="{FF2B5EF4-FFF2-40B4-BE49-F238E27FC236}">
                <a16:creationId xmlns:a16="http://schemas.microsoft.com/office/drawing/2014/main" id="{5BD6024E-36E2-43A4-BFC7-9828FB3F65CB}"/>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l="1368" t="50145" r="49808"/>
          <a:stretch>
            <a:fillRect/>
          </a:stretch>
        </p:blipFill>
        <p:spPr bwMode="auto">
          <a:xfrm>
            <a:off x="0" y="0"/>
            <a:ext cx="9144000" cy="609237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783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C20EBF-AB0D-41DD-8CA4-2FE137D88895}"/>
              </a:ext>
            </a:extLst>
          </p:cNvPr>
          <p:cNvSpPr>
            <a:spLocks noGrp="1"/>
          </p:cNvSpPr>
          <p:nvPr>
            <p:ph type="dt" sz="half" idx="10"/>
          </p:nvPr>
        </p:nvSpPr>
        <p:spPr/>
        <p:txBody>
          <a:bodyPr/>
          <a:lstStyle/>
          <a:p>
            <a:fld id="{E1D28DC3-B64E-4410-AD60-673AD3EDE86A}" type="datetime1">
              <a:rPr lang="fr-FR" smtClean="0">
                <a:solidFill>
                  <a:prstClr val="black">
                    <a:tint val="75000"/>
                  </a:prstClr>
                </a:solidFill>
              </a:rPr>
              <a:t>13/04/2022</a:t>
            </a:fld>
            <a:endParaRPr lang="en-US" dirty="0">
              <a:solidFill>
                <a:prstClr val="black">
                  <a:tint val="75000"/>
                </a:prstClr>
              </a:solidFill>
            </a:endParaRPr>
          </a:p>
        </p:txBody>
      </p:sp>
      <p:sp>
        <p:nvSpPr>
          <p:cNvPr id="4" name="Espace réservé du pied de page 3">
            <a:extLst>
              <a:ext uri="{FF2B5EF4-FFF2-40B4-BE49-F238E27FC236}">
                <a16:creationId xmlns:a16="http://schemas.microsoft.com/office/drawing/2014/main" id="{87C7A481-823A-4720-ADF7-37D66435C837}"/>
              </a:ext>
            </a:extLst>
          </p:cNvPr>
          <p:cNvSpPr>
            <a:spLocks noGrp="1"/>
          </p:cNvSpPr>
          <p:nvPr>
            <p:ph type="ftr" sz="quarter" idx="11"/>
          </p:nvPr>
        </p:nvSpPr>
        <p:spPr/>
        <p:txBody>
          <a:bodyPr/>
          <a:lstStyle/>
          <a:p>
            <a:r>
              <a:rPr lang="en-US">
                <a:solidFill>
                  <a:prstClr val="black">
                    <a:tint val="75000"/>
                  </a:prstClr>
                </a:solidFill>
              </a:rPr>
              <a:t>xxxxxxxxxxxxxx</a:t>
            </a:r>
            <a:endParaRPr lang="en-US" dirty="0">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70D7DF70-7215-464D-BFDB-2846751F4A75}"/>
              </a:ext>
            </a:extLst>
          </p:cNvPr>
          <p:cNvSpPr>
            <a:spLocks noGrp="1"/>
          </p:cNvSpPr>
          <p:nvPr>
            <p:ph type="sldNum" sz="quarter" idx="12"/>
          </p:nvPr>
        </p:nvSpPr>
        <p:spPr/>
        <p:txBody>
          <a:bodyPr/>
          <a:lstStyle/>
          <a:p>
            <a:fld id="{41138BB9-AE40-4B4A-9D08-472E236EFEA7}" type="slidenum">
              <a:rPr lang="en-US" smtClean="0"/>
              <a:pPr/>
              <a:t>15</a:t>
            </a:fld>
            <a:endParaRPr lang="en-US" dirty="0"/>
          </a:p>
        </p:txBody>
      </p:sp>
      <p:pic>
        <p:nvPicPr>
          <p:cNvPr id="6" name="Image 23" descr="Une image contenant texte&#10;&#10;Description générée automatiquement">
            <a:extLst>
              <a:ext uri="{FF2B5EF4-FFF2-40B4-BE49-F238E27FC236}">
                <a16:creationId xmlns:a16="http://schemas.microsoft.com/office/drawing/2014/main" id="{5BD6024E-36E2-43A4-BFC7-9828FB3F65CB}"/>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l="50876" t="50145" r="983"/>
          <a:stretch>
            <a:fillRect/>
          </a:stretch>
        </p:blipFill>
        <p:spPr bwMode="auto">
          <a:xfrm>
            <a:off x="0" y="0"/>
            <a:ext cx="9144000" cy="6178876"/>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572334"/>
      </p:ext>
    </p:extLst>
  </p:cSld>
  <p:clrMapOvr>
    <a:masterClrMapping/>
  </p:clrMapOvr>
</p:sld>
</file>

<file path=ppt/theme/theme1.xml><?xml version="1.0" encoding="utf-8"?>
<a:theme xmlns:a="http://schemas.openxmlformats.org/drawingml/2006/main" name="Tit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Brise.thmx</Template>
  <TotalTime>6665</TotalTime>
  <Words>835</Words>
  <Application>Microsoft Macintosh PowerPoint</Application>
  <PresentationFormat>Affichage à l'écran (4:3)</PresentationFormat>
  <Paragraphs>101</Paragraphs>
  <Slides>15</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Calibri</vt:lpstr>
      <vt:lpstr>Verdana</vt:lpstr>
      <vt:lpstr>Wingdings</vt:lpstr>
      <vt:lpstr>Titre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DCTH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surcharge de travail exceptionnelle et temporaire causant un profond stress :</dc:title>
  <dc:creator>Marie Grenier Pezé</dc:creator>
  <cp:lastModifiedBy>Elsa merle</cp:lastModifiedBy>
  <cp:revision>169</cp:revision>
  <dcterms:created xsi:type="dcterms:W3CDTF">2017-07-06T09:20:28Z</dcterms:created>
  <dcterms:modified xsi:type="dcterms:W3CDTF">2022-04-12T22:21:24Z</dcterms:modified>
</cp:coreProperties>
</file>